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0" r:id="rId2"/>
    <p:sldId id="281" r:id="rId3"/>
    <p:sldId id="285" r:id="rId4"/>
    <p:sldId id="287" r:id="rId5"/>
    <p:sldId id="257" r:id="rId6"/>
    <p:sldId id="315" r:id="rId7"/>
    <p:sldId id="292" r:id="rId8"/>
    <p:sldId id="291" r:id="rId9"/>
    <p:sldId id="314" r:id="rId10"/>
    <p:sldId id="316" r:id="rId11"/>
    <p:sldId id="296" r:id="rId12"/>
    <p:sldId id="297" r:id="rId13"/>
    <p:sldId id="300" r:id="rId14"/>
    <p:sldId id="299" r:id="rId15"/>
    <p:sldId id="298" r:id="rId16"/>
    <p:sldId id="301" r:id="rId17"/>
    <p:sldId id="264" r:id="rId18"/>
    <p:sldId id="310" r:id="rId19"/>
    <p:sldId id="311" r:id="rId20"/>
    <p:sldId id="312" r:id="rId21"/>
    <p:sldId id="318" r:id="rId22"/>
    <p:sldId id="303" r:id="rId23"/>
    <p:sldId id="304" r:id="rId24"/>
    <p:sldId id="305" r:id="rId25"/>
    <p:sldId id="306" r:id="rId26"/>
    <p:sldId id="317" r:id="rId27"/>
    <p:sldId id="31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1233"/>
    <a:srgbClr val="930F2B"/>
    <a:srgbClr val="DC5656"/>
    <a:srgbClr val="46B7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3CF93A-D874-4EA6-9F2B-950075643E2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95C80C-8149-4E68-9597-EAB6D3720163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DC5656"/>
        </a:solidFill>
      </dgm:spPr>
      <dgm:t>
        <a:bodyPr/>
        <a:lstStyle/>
        <a:p>
          <a:r>
            <a:rPr lang="ru-RU" sz="2400" b="1" dirty="0" smtClean="0"/>
            <a:t>Индустриальный парк «Авангард»</a:t>
          </a:r>
          <a:endParaRPr lang="ru-RU" sz="2400" b="1" dirty="0"/>
        </a:p>
      </dgm:t>
    </dgm:pt>
    <dgm:pt modelId="{3C2AE66D-3337-4432-B7EE-C239AB21CAEE}" type="parTrans" cxnId="{AC3F5BAE-90B9-4561-87D1-EEB8E4DB054A}">
      <dgm:prSet/>
      <dgm:spPr/>
      <dgm:t>
        <a:bodyPr/>
        <a:lstStyle/>
        <a:p>
          <a:endParaRPr lang="ru-RU"/>
        </a:p>
      </dgm:t>
    </dgm:pt>
    <dgm:pt modelId="{045B45DE-72F9-44DC-BAE9-2F15EB88919F}" type="sibTrans" cxnId="{AC3F5BAE-90B9-4561-87D1-EEB8E4DB054A}">
      <dgm:prSet/>
      <dgm:spPr>
        <a:ln>
          <a:solidFill>
            <a:srgbClr val="AE1233"/>
          </a:solidFill>
        </a:ln>
      </dgm:spPr>
      <dgm:t>
        <a:bodyPr/>
        <a:lstStyle/>
        <a:p>
          <a:endParaRPr lang="ru-RU"/>
        </a:p>
      </dgm:t>
    </dgm:pt>
    <dgm:pt modelId="{F3DABE81-C9CB-4852-B938-D788EBD04A0A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DC5656"/>
        </a:solidFill>
      </dgm:spPr>
      <dgm:t>
        <a:bodyPr/>
        <a:lstStyle/>
        <a:p>
          <a:r>
            <a:rPr lang="ru-RU" sz="2400" b="1" dirty="0" smtClean="0"/>
            <a:t>Аэропорт «Новый»</a:t>
          </a:r>
          <a:endParaRPr lang="ru-RU" sz="2400" b="1" dirty="0"/>
        </a:p>
      </dgm:t>
    </dgm:pt>
    <dgm:pt modelId="{34B36CC1-3027-458A-A80B-3CBB66457498}" type="parTrans" cxnId="{C62AC9F6-123C-4638-8BE2-0E8462C188BF}">
      <dgm:prSet/>
      <dgm:spPr/>
      <dgm:t>
        <a:bodyPr/>
        <a:lstStyle/>
        <a:p>
          <a:endParaRPr lang="ru-RU"/>
        </a:p>
      </dgm:t>
    </dgm:pt>
    <dgm:pt modelId="{3D31B042-5B4A-4533-9F9F-6135CE1CE558}" type="sibTrans" cxnId="{C62AC9F6-123C-4638-8BE2-0E8462C188BF}">
      <dgm:prSet/>
      <dgm:spPr/>
      <dgm:t>
        <a:bodyPr/>
        <a:lstStyle/>
        <a:p>
          <a:endParaRPr lang="ru-RU"/>
        </a:p>
      </dgm:t>
    </dgm:pt>
    <dgm:pt modelId="{E6333DB0-3611-4FF8-883E-6F3D1B81D152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DC5656"/>
        </a:solidFill>
      </dgm:spPr>
      <dgm:t>
        <a:bodyPr/>
        <a:lstStyle/>
        <a:p>
          <a:r>
            <a:rPr lang="ru-RU" sz="2000" b="1" dirty="0" smtClean="0"/>
            <a:t>Площадка</a:t>
          </a:r>
          <a:r>
            <a:rPr lang="ru-RU" sz="2000" b="1" baseline="0" dirty="0" smtClean="0"/>
            <a:t> «Ракитное»</a:t>
          </a:r>
          <a:endParaRPr lang="ru-RU" sz="2000" b="1" dirty="0"/>
        </a:p>
      </dgm:t>
    </dgm:pt>
    <dgm:pt modelId="{D15FE2AC-416A-4278-A0B3-4306E885DC2C}" type="parTrans" cxnId="{E0272C69-AB81-4F38-B5F2-954D6B0046A0}">
      <dgm:prSet/>
      <dgm:spPr/>
      <dgm:t>
        <a:bodyPr/>
        <a:lstStyle/>
        <a:p>
          <a:endParaRPr lang="ru-RU"/>
        </a:p>
      </dgm:t>
    </dgm:pt>
    <dgm:pt modelId="{22E71BE8-85C4-4195-A34F-57E0F40660FB}" type="sibTrans" cxnId="{E0272C69-AB81-4F38-B5F2-954D6B0046A0}">
      <dgm:prSet/>
      <dgm:spPr/>
      <dgm:t>
        <a:bodyPr/>
        <a:lstStyle/>
        <a:p>
          <a:endParaRPr lang="ru-RU"/>
        </a:p>
      </dgm:t>
    </dgm:pt>
    <dgm:pt modelId="{3BAC634D-A34C-4BEB-9BB2-36320C843075}" type="pres">
      <dgm:prSet presAssocID="{163CF93A-D874-4EA6-9F2B-950075643E2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D60772F-A3B3-4AD4-A2B5-D5A59589B427}" type="pres">
      <dgm:prSet presAssocID="{163CF93A-D874-4EA6-9F2B-950075643E2E}" presName="Name1" presStyleCnt="0"/>
      <dgm:spPr/>
    </dgm:pt>
    <dgm:pt modelId="{4BE39A35-E10A-4856-B673-CEEAA0E34BED}" type="pres">
      <dgm:prSet presAssocID="{163CF93A-D874-4EA6-9F2B-950075643E2E}" presName="cycle" presStyleCnt="0"/>
      <dgm:spPr/>
    </dgm:pt>
    <dgm:pt modelId="{7F99E3DC-37BB-40A9-A6D5-5CAFFDA1F381}" type="pres">
      <dgm:prSet presAssocID="{163CF93A-D874-4EA6-9F2B-950075643E2E}" presName="srcNode" presStyleLbl="node1" presStyleIdx="0" presStyleCnt="3"/>
      <dgm:spPr/>
    </dgm:pt>
    <dgm:pt modelId="{5CABECB6-23EE-4B38-86B4-FA5CBC50580A}" type="pres">
      <dgm:prSet presAssocID="{163CF93A-D874-4EA6-9F2B-950075643E2E}" presName="conn" presStyleLbl="parChTrans1D2" presStyleIdx="0" presStyleCnt="1"/>
      <dgm:spPr/>
      <dgm:t>
        <a:bodyPr/>
        <a:lstStyle/>
        <a:p>
          <a:endParaRPr lang="ru-RU"/>
        </a:p>
      </dgm:t>
    </dgm:pt>
    <dgm:pt modelId="{BCC1DB34-47BC-4B36-BD4F-528CCCB2777A}" type="pres">
      <dgm:prSet presAssocID="{163CF93A-D874-4EA6-9F2B-950075643E2E}" presName="extraNode" presStyleLbl="node1" presStyleIdx="0" presStyleCnt="3"/>
      <dgm:spPr/>
    </dgm:pt>
    <dgm:pt modelId="{CCD5C1A9-7C27-44F9-A7B5-AFF67F4F4D9E}" type="pres">
      <dgm:prSet presAssocID="{163CF93A-D874-4EA6-9F2B-950075643E2E}" presName="dstNode" presStyleLbl="node1" presStyleIdx="0" presStyleCnt="3"/>
      <dgm:spPr/>
    </dgm:pt>
    <dgm:pt modelId="{DE1B307C-2833-429E-AF9D-D151455E7F8C}" type="pres">
      <dgm:prSet presAssocID="{4095C80C-8149-4E68-9597-EAB6D3720163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DC60F7-6E3F-48C4-ABCF-7FEEFE1F7AA7}" type="pres">
      <dgm:prSet presAssocID="{4095C80C-8149-4E68-9597-EAB6D3720163}" presName="accent_1" presStyleCnt="0"/>
      <dgm:spPr/>
    </dgm:pt>
    <dgm:pt modelId="{23D600D8-0FD4-4B72-BE78-FD526A588E05}" type="pres">
      <dgm:prSet presAssocID="{4095C80C-8149-4E68-9597-EAB6D3720163}" presName="accentRepeatNode" presStyleLbl="solidFgAcc1" presStyleIdx="0" presStyleCnt="3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57150">
          <a:solidFill>
            <a:schemeClr val="accent2">
              <a:lumMod val="75000"/>
            </a:schemeClr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</dgm:pt>
    <dgm:pt modelId="{EFE534D1-E37E-402C-A3F8-C0F1974F5593}" type="pres">
      <dgm:prSet presAssocID="{F3DABE81-C9CB-4852-B938-D788EBD04A0A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2BF208-D76C-4308-8163-4ECF9BC30079}" type="pres">
      <dgm:prSet presAssocID="{F3DABE81-C9CB-4852-B938-D788EBD04A0A}" presName="accent_2" presStyleCnt="0"/>
      <dgm:spPr/>
    </dgm:pt>
    <dgm:pt modelId="{408B224B-A531-4F52-82A8-73004211812F}" type="pres">
      <dgm:prSet presAssocID="{F3DABE81-C9CB-4852-B938-D788EBD04A0A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  <a:ln w="57150">
          <a:solidFill>
            <a:srgbClr val="AE1233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</dgm:pt>
    <dgm:pt modelId="{7C615B9C-7A10-4BB2-A852-5A99E580B6F9}" type="pres">
      <dgm:prSet presAssocID="{E6333DB0-3611-4FF8-883E-6F3D1B81D152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10E481-CF05-499D-B1F3-572B763DADD0}" type="pres">
      <dgm:prSet presAssocID="{E6333DB0-3611-4FF8-883E-6F3D1B81D152}" presName="accent_3" presStyleCnt="0"/>
      <dgm:spPr/>
    </dgm:pt>
    <dgm:pt modelId="{A474E139-84AA-4A8C-B9F7-D23671ED1884}" type="pres">
      <dgm:prSet presAssocID="{E6333DB0-3611-4FF8-883E-6F3D1B81D1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  <a:ln w="57150">
          <a:solidFill>
            <a:srgbClr val="AE123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26CB4CFF-BBF6-B440-8C6B-3D7471F91460}" type="presOf" srcId="{E6333DB0-3611-4FF8-883E-6F3D1B81D152}" destId="{7C615B9C-7A10-4BB2-A852-5A99E580B6F9}" srcOrd="0" destOrd="0" presId="urn:microsoft.com/office/officeart/2008/layout/VerticalCurvedList"/>
    <dgm:cxn modelId="{E0272C69-AB81-4F38-B5F2-954D6B0046A0}" srcId="{163CF93A-D874-4EA6-9F2B-950075643E2E}" destId="{E6333DB0-3611-4FF8-883E-6F3D1B81D152}" srcOrd="2" destOrd="0" parTransId="{D15FE2AC-416A-4278-A0B3-4306E885DC2C}" sibTransId="{22E71BE8-85C4-4195-A34F-57E0F40660FB}"/>
    <dgm:cxn modelId="{C62AC9F6-123C-4638-8BE2-0E8462C188BF}" srcId="{163CF93A-D874-4EA6-9F2B-950075643E2E}" destId="{F3DABE81-C9CB-4852-B938-D788EBD04A0A}" srcOrd="1" destOrd="0" parTransId="{34B36CC1-3027-458A-A80B-3CBB66457498}" sibTransId="{3D31B042-5B4A-4533-9F9F-6135CE1CE558}"/>
    <dgm:cxn modelId="{AC3F5BAE-90B9-4561-87D1-EEB8E4DB054A}" srcId="{163CF93A-D874-4EA6-9F2B-950075643E2E}" destId="{4095C80C-8149-4E68-9597-EAB6D3720163}" srcOrd="0" destOrd="0" parTransId="{3C2AE66D-3337-4432-B7EE-C239AB21CAEE}" sibTransId="{045B45DE-72F9-44DC-BAE9-2F15EB88919F}"/>
    <dgm:cxn modelId="{2C3D0D22-F188-824C-83C3-E7B8B0D05C51}" type="presOf" srcId="{F3DABE81-C9CB-4852-B938-D788EBD04A0A}" destId="{EFE534D1-E37E-402C-A3F8-C0F1974F5593}" srcOrd="0" destOrd="0" presId="urn:microsoft.com/office/officeart/2008/layout/VerticalCurvedList"/>
    <dgm:cxn modelId="{A30EC2CC-90F9-9540-B31E-305A4BB7DF55}" type="presOf" srcId="{163CF93A-D874-4EA6-9F2B-950075643E2E}" destId="{3BAC634D-A34C-4BEB-9BB2-36320C843075}" srcOrd="0" destOrd="0" presId="urn:microsoft.com/office/officeart/2008/layout/VerticalCurvedList"/>
    <dgm:cxn modelId="{F967D0DD-FA0D-5B49-ADE3-FAAEEC31BFD5}" type="presOf" srcId="{4095C80C-8149-4E68-9597-EAB6D3720163}" destId="{DE1B307C-2833-429E-AF9D-D151455E7F8C}" srcOrd="0" destOrd="0" presId="urn:microsoft.com/office/officeart/2008/layout/VerticalCurvedList"/>
    <dgm:cxn modelId="{807FA1BC-6BD4-8F48-918B-F23E97D7EA21}" type="presOf" srcId="{045B45DE-72F9-44DC-BAE9-2F15EB88919F}" destId="{5CABECB6-23EE-4B38-86B4-FA5CBC50580A}" srcOrd="0" destOrd="0" presId="urn:microsoft.com/office/officeart/2008/layout/VerticalCurvedList"/>
    <dgm:cxn modelId="{5AAAC4B2-550E-8D48-B9F2-A757F096ADAB}" type="presParOf" srcId="{3BAC634D-A34C-4BEB-9BB2-36320C843075}" destId="{AD60772F-A3B3-4AD4-A2B5-D5A59589B427}" srcOrd="0" destOrd="0" presId="urn:microsoft.com/office/officeart/2008/layout/VerticalCurvedList"/>
    <dgm:cxn modelId="{A2F8B798-0D11-3F45-857E-8614FFEB02DF}" type="presParOf" srcId="{AD60772F-A3B3-4AD4-A2B5-D5A59589B427}" destId="{4BE39A35-E10A-4856-B673-CEEAA0E34BED}" srcOrd="0" destOrd="0" presId="urn:microsoft.com/office/officeart/2008/layout/VerticalCurvedList"/>
    <dgm:cxn modelId="{D3D462AE-4E4C-4F47-BB3A-D6E17397CB42}" type="presParOf" srcId="{4BE39A35-E10A-4856-B673-CEEAA0E34BED}" destId="{7F99E3DC-37BB-40A9-A6D5-5CAFFDA1F381}" srcOrd="0" destOrd="0" presId="urn:microsoft.com/office/officeart/2008/layout/VerticalCurvedList"/>
    <dgm:cxn modelId="{FF4DAB62-79B5-094F-B2F1-BC4B714B3826}" type="presParOf" srcId="{4BE39A35-E10A-4856-B673-CEEAA0E34BED}" destId="{5CABECB6-23EE-4B38-86B4-FA5CBC50580A}" srcOrd="1" destOrd="0" presId="urn:microsoft.com/office/officeart/2008/layout/VerticalCurvedList"/>
    <dgm:cxn modelId="{A2188D3E-7415-0748-8FD8-075752211078}" type="presParOf" srcId="{4BE39A35-E10A-4856-B673-CEEAA0E34BED}" destId="{BCC1DB34-47BC-4B36-BD4F-528CCCB2777A}" srcOrd="2" destOrd="0" presId="urn:microsoft.com/office/officeart/2008/layout/VerticalCurvedList"/>
    <dgm:cxn modelId="{D56295C0-0897-D242-AFD4-6955BE891D43}" type="presParOf" srcId="{4BE39A35-E10A-4856-B673-CEEAA0E34BED}" destId="{CCD5C1A9-7C27-44F9-A7B5-AFF67F4F4D9E}" srcOrd="3" destOrd="0" presId="urn:microsoft.com/office/officeart/2008/layout/VerticalCurvedList"/>
    <dgm:cxn modelId="{7AEA1B8D-F349-E647-B35E-C2570367ED28}" type="presParOf" srcId="{AD60772F-A3B3-4AD4-A2B5-D5A59589B427}" destId="{DE1B307C-2833-429E-AF9D-D151455E7F8C}" srcOrd="1" destOrd="0" presId="urn:microsoft.com/office/officeart/2008/layout/VerticalCurvedList"/>
    <dgm:cxn modelId="{594CB306-5D53-E14C-BA4C-1FFF8BCCF933}" type="presParOf" srcId="{AD60772F-A3B3-4AD4-A2B5-D5A59589B427}" destId="{FADC60F7-6E3F-48C4-ABCF-7FEEFE1F7AA7}" srcOrd="2" destOrd="0" presId="urn:microsoft.com/office/officeart/2008/layout/VerticalCurvedList"/>
    <dgm:cxn modelId="{8E91AC93-10EE-D44E-8F7D-DECC45416129}" type="presParOf" srcId="{FADC60F7-6E3F-48C4-ABCF-7FEEFE1F7AA7}" destId="{23D600D8-0FD4-4B72-BE78-FD526A588E05}" srcOrd="0" destOrd="0" presId="urn:microsoft.com/office/officeart/2008/layout/VerticalCurvedList"/>
    <dgm:cxn modelId="{0F3FFB20-2591-2341-B690-0EB75F05005A}" type="presParOf" srcId="{AD60772F-A3B3-4AD4-A2B5-D5A59589B427}" destId="{EFE534D1-E37E-402C-A3F8-C0F1974F5593}" srcOrd="3" destOrd="0" presId="urn:microsoft.com/office/officeart/2008/layout/VerticalCurvedList"/>
    <dgm:cxn modelId="{5E7BFB19-0D6E-4049-9000-F2149FF47377}" type="presParOf" srcId="{AD60772F-A3B3-4AD4-A2B5-D5A59589B427}" destId="{3E2BF208-D76C-4308-8163-4ECF9BC30079}" srcOrd="4" destOrd="0" presId="urn:microsoft.com/office/officeart/2008/layout/VerticalCurvedList"/>
    <dgm:cxn modelId="{71A3A366-59AC-6646-93C2-76FFEB65305C}" type="presParOf" srcId="{3E2BF208-D76C-4308-8163-4ECF9BC30079}" destId="{408B224B-A531-4F52-82A8-73004211812F}" srcOrd="0" destOrd="0" presId="urn:microsoft.com/office/officeart/2008/layout/VerticalCurvedList"/>
    <dgm:cxn modelId="{48397B8D-3630-5744-9458-5CBCF6726575}" type="presParOf" srcId="{AD60772F-A3B3-4AD4-A2B5-D5A59589B427}" destId="{7C615B9C-7A10-4BB2-A852-5A99E580B6F9}" srcOrd="5" destOrd="0" presId="urn:microsoft.com/office/officeart/2008/layout/VerticalCurvedList"/>
    <dgm:cxn modelId="{448CFCBF-C0A7-9049-A11A-D91621CA4FAF}" type="presParOf" srcId="{AD60772F-A3B3-4AD4-A2B5-D5A59589B427}" destId="{3610E481-CF05-499D-B1F3-572B763DADD0}" srcOrd="6" destOrd="0" presId="urn:microsoft.com/office/officeart/2008/layout/VerticalCurvedList"/>
    <dgm:cxn modelId="{A4AE811D-C44C-A24A-8DBF-9C13617835C9}" type="presParOf" srcId="{3610E481-CF05-499D-B1F3-572B763DADD0}" destId="{A474E139-84AA-4A8C-B9F7-D23671ED188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3CF93A-D874-4EA6-9F2B-950075643E2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95C80C-8149-4E68-9597-EAB6D3720163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DC5656"/>
        </a:solidFill>
      </dgm:spPr>
      <dgm:t>
        <a:bodyPr/>
        <a:lstStyle/>
        <a:p>
          <a:r>
            <a:rPr lang="ru-RU" sz="1400" b="1" dirty="0" smtClean="0"/>
            <a:t>Близость Азиатских рынков сбыта; экспортный сервис</a:t>
          </a:r>
          <a:endParaRPr lang="ru-RU" sz="1400" b="1" dirty="0"/>
        </a:p>
      </dgm:t>
    </dgm:pt>
    <dgm:pt modelId="{3C2AE66D-3337-4432-B7EE-C239AB21CAEE}" type="parTrans" cxnId="{AC3F5BAE-90B9-4561-87D1-EEB8E4DB054A}">
      <dgm:prSet/>
      <dgm:spPr/>
      <dgm:t>
        <a:bodyPr/>
        <a:lstStyle/>
        <a:p>
          <a:endParaRPr lang="ru-RU" sz="1400" b="1"/>
        </a:p>
      </dgm:t>
    </dgm:pt>
    <dgm:pt modelId="{045B45DE-72F9-44DC-BAE9-2F15EB88919F}" type="sibTrans" cxnId="{AC3F5BAE-90B9-4561-87D1-EEB8E4DB054A}">
      <dgm:prSet/>
      <dgm:spPr>
        <a:ln>
          <a:solidFill>
            <a:srgbClr val="AE1233"/>
          </a:solidFill>
        </a:ln>
      </dgm:spPr>
      <dgm:t>
        <a:bodyPr/>
        <a:lstStyle/>
        <a:p>
          <a:endParaRPr lang="ru-RU" sz="1400" b="1"/>
        </a:p>
      </dgm:t>
    </dgm:pt>
    <dgm:pt modelId="{F3DABE81-C9CB-4852-B938-D788EBD04A0A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DC5656"/>
        </a:solidFill>
      </dgm:spPr>
      <dgm:t>
        <a:bodyPr/>
        <a:lstStyle/>
        <a:p>
          <a:r>
            <a:rPr lang="ru-RU" sz="1600" b="1" dirty="0" smtClean="0"/>
            <a:t>Государственная поддержка </a:t>
          </a:r>
          <a:r>
            <a:rPr lang="en-US" sz="1600" b="1" dirty="0" smtClean="0"/>
            <a:t>(GR)</a:t>
          </a:r>
          <a:endParaRPr lang="ru-RU" sz="1600" b="1" dirty="0"/>
        </a:p>
      </dgm:t>
    </dgm:pt>
    <dgm:pt modelId="{34B36CC1-3027-458A-A80B-3CBB66457498}" type="parTrans" cxnId="{C62AC9F6-123C-4638-8BE2-0E8462C188BF}">
      <dgm:prSet/>
      <dgm:spPr/>
      <dgm:t>
        <a:bodyPr/>
        <a:lstStyle/>
        <a:p>
          <a:endParaRPr lang="ru-RU" sz="1400" b="1"/>
        </a:p>
      </dgm:t>
    </dgm:pt>
    <dgm:pt modelId="{3D31B042-5B4A-4533-9F9F-6135CE1CE558}" type="sibTrans" cxnId="{C62AC9F6-123C-4638-8BE2-0E8462C188BF}">
      <dgm:prSet/>
      <dgm:spPr/>
      <dgm:t>
        <a:bodyPr/>
        <a:lstStyle/>
        <a:p>
          <a:endParaRPr lang="ru-RU" sz="1400" b="1"/>
        </a:p>
      </dgm:t>
    </dgm:pt>
    <dgm:pt modelId="{811FCD2E-DC19-4CFE-AA89-227F4CC76125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DC5656"/>
        </a:solidFill>
      </dgm:spPr>
      <dgm:t>
        <a:bodyPr/>
        <a:lstStyle/>
        <a:p>
          <a:r>
            <a:rPr lang="ru-RU" sz="1600" b="1" dirty="0" smtClean="0"/>
            <a:t>Близость природных ресурсов </a:t>
          </a:r>
        </a:p>
      </dgm:t>
    </dgm:pt>
    <dgm:pt modelId="{6AA2688D-100C-444B-8CEC-29BDA95D93F6}" type="parTrans" cxnId="{79503BF9-5044-4500-8733-D85171CD1378}">
      <dgm:prSet/>
      <dgm:spPr/>
      <dgm:t>
        <a:bodyPr/>
        <a:lstStyle/>
        <a:p>
          <a:endParaRPr lang="ru-RU"/>
        </a:p>
      </dgm:t>
    </dgm:pt>
    <dgm:pt modelId="{1F0AAD5C-D867-4608-A03D-F567280B25FA}" type="sibTrans" cxnId="{79503BF9-5044-4500-8733-D85171CD1378}">
      <dgm:prSet/>
      <dgm:spPr/>
      <dgm:t>
        <a:bodyPr/>
        <a:lstStyle/>
        <a:p>
          <a:endParaRPr lang="ru-RU"/>
        </a:p>
      </dgm:t>
    </dgm:pt>
    <dgm:pt modelId="{EE475545-B6C8-4E40-BD17-AE7DF086F51B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DC5656"/>
        </a:solidFill>
      </dgm:spPr>
      <dgm:t>
        <a:bodyPr/>
        <a:lstStyle/>
        <a:p>
          <a:r>
            <a:rPr lang="ru-RU" sz="1600" b="1" dirty="0" smtClean="0"/>
            <a:t>Контейнерный терминал</a:t>
          </a:r>
        </a:p>
      </dgm:t>
    </dgm:pt>
    <dgm:pt modelId="{7EF050B0-BB93-4580-84E9-602CDC651571}" type="parTrans" cxnId="{994AA22C-9830-4983-834A-3830E6C9C566}">
      <dgm:prSet/>
      <dgm:spPr/>
      <dgm:t>
        <a:bodyPr/>
        <a:lstStyle/>
        <a:p>
          <a:endParaRPr lang="ru-RU"/>
        </a:p>
      </dgm:t>
    </dgm:pt>
    <dgm:pt modelId="{8A81170F-CBD0-4254-8C14-657AA7203283}" type="sibTrans" cxnId="{994AA22C-9830-4983-834A-3830E6C9C566}">
      <dgm:prSet/>
      <dgm:spPr/>
      <dgm:t>
        <a:bodyPr/>
        <a:lstStyle/>
        <a:p>
          <a:endParaRPr lang="ru-RU"/>
        </a:p>
      </dgm:t>
    </dgm:pt>
    <dgm:pt modelId="{498D494A-507D-4234-BACA-495E9FA29A68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DC5656"/>
        </a:solidFill>
      </dgm:spPr>
      <dgm:t>
        <a:bodyPr/>
        <a:lstStyle/>
        <a:p>
          <a:r>
            <a:rPr lang="ru-RU" sz="1600" b="1" dirty="0" smtClean="0"/>
            <a:t>Свободная таможенная зона</a:t>
          </a:r>
        </a:p>
      </dgm:t>
    </dgm:pt>
    <dgm:pt modelId="{C6F58FDA-CE2B-4F34-95A0-E844D5945166}" type="parTrans" cxnId="{D803E768-C2F8-4027-9A09-5FDDE9350BA1}">
      <dgm:prSet/>
      <dgm:spPr/>
      <dgm:t>
        <a:bodyPr/>
        <a:lstStyle/>
        <a:p>
          <a:endParaRPr lang="ru-RU"/>
        </a:p>
      </dgm:t>
    </dgm:pt>
    <dgm:pt modelId="{A672AB19-CD83-4BC4-B901-6D1D605F83D3}" type="sibTrans" cxnId="{D803E768-C2F8-4027-9A09-5FDDE9350BA1}">
      <dgm:prSet/>
      <dgm:spPr/>
      <dgm:t>
        <a:bodyPr/>
        <a:lstStyle/>
        <a:p>
          <a:endParaRPr lang="ru-RU"/>
        </a:p>
      </dgm:t>
    </dgm:pt>
    <dgm:pt modelId="{3BAC634D-A34C-4BEB-9BB2-36320C843075}" type="pres">
      <dgm:prSet presAssocID="{163CF93A-D874-4EA6-9F2B-950075643E2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D60772F-A3B3-4AD4-A2B5-D5A59589B427}" type="pres">
      <dgm:prSet presAssocID="{163CF93A-D874-4EA6-9F2B-950075643E2E}" presName="Name1" presStyleCnt="0"/>
      <dgm:spPr/>
    </dgm:pt>
    <dgm:pt modelId="{4BE39A35-E10A-4856-B673-CEEAA0E34BED}" type="pres">
      <dgm:prSet presAssocID="{163CF93A-D874-4EA6-9F2B-950075643E2E}" presName="cycle" presStyleCnt="0"/>
      <dgm:spPr/>
    </dgm:pt>
    <dgm:pt modelId="{7F99E3DC-37BB-40A9-A6D5-5CAFFDA1F381}" type="pres">
      <dgm:prSet presAssocID="{163CF93A-D874-4EA6-9F2B-950075643E2E}" presName="srcNode" presStyleLbl="node1" presStyleIdx="0" presStyleCnt="5"/>
      <dgm:spPr/>
    </dgm:pt>
    <dgm:pt modelId="{5CABECB6-23EE-4B38-86B4-FA5CBC50580A}" type="pres">
      <dgm:prSet presAssocID="{163CF93A-D874-4EA6-9F2B-950075643E2E}" presName="conn" presStyleLbl="parChTrans1D2" presStyleIdx="0" presStyleCnt="1"/>
      <dgm:spPr/>
      <dgm:t>
        <a:bodyPr/>
        <a:lstStyle/>
        <a:p>
          <a:endParaRPr lang="ru-RU"/>
        </a:p>
      </dgm:t>
    </dgm:pt>
    <dgm:pt modelId="{BCC1DB34-47BC-4B36-BD4F-528CCCB2777A}" type="pres">
      <dgm:prSet presAssocID="{163CF93A-D874-4EA6-9F2B-950075643E2E}" presName="extraNode" presStyleLbl="node1" presStyleIdx="0" presStyleCnt="5"/>
      <dgm:spPr/>
    </dgm:pt>
    <dgm:pt modelId="{CCD5C1A9-7C27-44F9-A7B5-AFF67F4F4D9E}" type="pres">
      <dgm:prSet presAssocID="{163CF93A-D874-4EA6-9F2B-950075643E2E}" presName="dstNode" presStyleLbl="node1" presStyleIdx="0" presStyleCnt="5"/>
      <dgm:spPr/>
    </dgm:pt>
    <dgm:pt modelId="{DE1B307C-2833-429E-AF9D-D151455E7F8C}" type="pres">
      <dgm:prSet presAssocID="{4095C80C-8149-4E68-9597-EAB6D3720163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DC60F7-6E3F-48C4-ABCF-7FEEFE1F7AA7}" type="pres">
      <dgm:prSet presAssocID="{4095C80C-8149-4E68-9597-EAB6D3720163}" presName="accent_1" presStyleCnt="0"/>
      <dgm:spPr/>
    </dgm:pt>
    <dgm:pt modelId="{23D600D8-0FD4-4B72-BE78-FD526A588E05}" type="pres">
      <dgm:prSet presAssocID="{4095C80C-8149-4E68-9597-EAB6D3720163}" presName="accentRepeatNode" presStyleLbl="solidFgAcc1" presStyleIdx="0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38100">
          <a:solidFill>
            <a:schemeClr val="accent2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EFE534D1-E37E-402C-A3F8-C0F1974F5593}" type="pres">
      <dgm:prSet presAssocID="{F3DABE81-C9CB-4852-B938-D788EBD04A0A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2BF208-D76C-4308-8163-4ECF9BC30079}" type="pres">
      <dgm:prSet presAssocID="{F3DABE81-C9CB-4852-B938-D788EBD04A0A}" presName="accent_2" presStyleCnt="0"/>
      <dgm:spPr/>
    </dgm:pt>
    <dgm:pt modelId="{408B224B-A531-4F52-82A8-73004211812F}" type="pres">
      <dgm:prSet presAssocID="{F3DABE81-C9CB-4852-B938-D788EBD04A0A}" presName="accentRepeatNode" presStyleLbl="solidFgAcc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  <a:ln w="38100">
          <a:solidFill>
            <a:srgbClr val="AE123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</dgm:pt>
    <dgm:pt modelId="{32CE5832-06ED-4C44-9E1A-DAB045DCFB3C}" type="pres">
      <dgm:prSet presAssocID="{811FCD2E-DC19-4CFE-AA89-227F4CC76125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7D1039-B21B-4C5C-B1D7-63443E033CF4}" type="pres">
      <dgm:prSet presAssocID="{811FCD2E-DC19-4CFE-AA89-227F4CC76125}" presName="accent_3" presStyleCnt="0"/>
      <dgm:spPr/>
    </dgm:pt>
    <dgm:pt modelId="{196547ED-5A80-46C3-A81E-09C0C649B976}" type="pres">
      <dgm:prSet presAssocID="{811FCD2E-DC19-4CFE-AA89-227F4CC76125}" presName="accentRepeatNode" presStyleLbl="solidFgAcc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  <a:ln w="38100">
          <a:solidFill>
            <a:srgbClr val="930F2B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661E8582-59FD-4237-ACCE-607C4A68253D}" type="pres">
      <dgm:prSet presAssocID="{EE475545-B6C8-4E40-BD17-AE7DF086F51B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164762-7962-4494-B231-372015E3A568}" type="pres">
      <dgm:prSet presAssocID="{EE475545-B6C8-4E40-BD17-AE7DF086F51B}" presName="accent_4" presStyleCnt="0"/>
      <dgm:spPr/>
    </dgm:pt>
    <dgm:pt modelId="{673E4134-87FF-4849-BB53-E3F339DE26EF}" type="pres">
      <dgm:prSet presAssocID="{EE475545-B6C8-4E40-BD17-AE7DF086F51B}" presName="accentRepeatNode" presStyleLbl="solidFgAcc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  <a:ln w="38100">
          <a:solidFill>
            <a:srgbClr val="930F2B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BBD961D6-7194-4E4D-8721-A6A4FC8B3F5C}" type="pres">
      <dgm:prSet presAssocID="{498D494A-507D-4234-BACA-495E9FA29A68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0C2D0-775A-409C-8F86-C07AE46D0579}" type="pres">
      <dgm:prSet presAssocID="{498D494A-507D-4234-BACA-495E9FA29A68}" presName="accent_5" presStyleCnt="0"/>
      <dgm:spPr/>
    </dgm:pt>
    <dgm:pt modelId="{67D08D20-6AA8-47A7-A644-BAF7D2D346A6}" type="pres">
      <dgm:prSet presAssocID="{498D494A-507D-4234-BACA-495E9FA29A68}" presName="accentRepeatNode" presStyleLbl="solidFgAcc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  <a:ln w="38100">
          <a:solidFill>
            <a:srgbClr val="930F2B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9EFF39E8-7E17-48E5-AAEA-724BA17B5CA5}" type="presOf" srcId="{F3DABE81-C9CB-4852-B938-D788EBD04A0A}" destId="{EFE534D1-E37E-402C-A3F8-C0F1974F5593}" srcOrd="0" destOrd="0" presId="urn:microsoft.com/office/officeart/2008/layout/VerticalCurvedList"/>
    <dgm:cxn modelId="{390E074B-845A-48DB-8DF4-DB031075554D}" type="presOf" srcId="{498D494A-507D-4234-BACA-495E9FA29A68}" destId="{BBD961D6-7194-4E4D-8721-A6A4FC8B3F5C}" srcOrd="0" destOrd="0" presId="urn:microsoft.com/office/officeart/2008/layout/VerticalCurvedList"/>
    <dgm:cxn modelId="{69F730D7-9C1D-41C8-991C-40026A03015C}" type="presOf" srcId="{811FCD2E-DC19-4CFE-AA89-227F4CC76125}" destId="{32CE5832-06ED-4C44-9E1A-DAB045DCFB3C}" srcOrd="0" destOrd="0" presId="urn:microsoft.com/office/officeart/2008/layout/VerticalCurvedList"/>
    <dgm:cxn modelId="{FB1ACB81-5ECA-4B37-A16D-F4BAAE5ADA41}" type="presOf" srcId="{045B45DE-72F9-44DC-BAE9-2F15EB88919F}" destId="{5CABECB6-23EE-4B38-86B4-FA5CBC50580A}" srcOrd="0" destOrd="0" presId="urn:microsoft.com/office/officeart/2008/layout/VerticalCurvedList"/>
    <dgm:cxn modelId="{1660DC20-F77D-4FF3-8F9A-4D79591E3826}" type="presOf" srcId="{4095C80C-8149-4E68-9597-EAB6D3720163}" destId="{DE1B307C-2833-429E-AF9D-D151455E7F8C}" srcOrd="0" destOrd="0" presId="urn:microsoft.com/office/officeart/2008/layout/VerticalCurvedList"/>
    <dgm:cxn modelId="{C62AC9F6-123C-4638-8BE2-0E8462C188BF}" srcId="{163CF93A-D874-4EA6-9F2B-950075643E2E}" destId="{F3DABE81-C9CB-4852-B938-D788EBD04A0A}" srcOrd="1" destOrd="0" parTransId="{34B36CC1-3027-458A-A80B-3CBB66457498}" sibTransId="{3D31B042-5B4A-4533-9F9F-6135CE1CE558}"/>
    <dgm:cxn modelId="{AC3F5BAE-90B9-4561-87D1-EEB8E4DB054A}" srcId="{163CF93A-D874-4EA6-9F2B-950075643E2E}" destId="{4095C80C-8149-4E68-9597-EAB6D3720163}" srcOrd="0" destOrd="0" parTransId="{3C2AE66D-3337-4432-B7EE-C239AB21CAEE}" sibTransId="{045B45DE-72F9-44DC-BAE9-2F15EB88919F}"/>
    <dgm:cxn modelId="{4E4CBDD7-24F5-4ED6-A61D-B7776A545629}" type="presOf" srcId="{163CF93A-D874-4EA6-9F2B-950075643E2E}" destId="{3BAC634D-A34C-4BEB-9BB2-36320C843075}" srcOrd="0" destOrd="0" presId="urn:microsoft.com/office/officeart/2008/layout/VerticalCurvedList"/>
    <dgm:cxn modelId="{D803E768-C2F8-4027-9A09-5FDDE9350BA1}" srcId="{163CF93A-D874-4EA6-9F2B-950075643E2E}" destId="{498D494A-507D-4234-BACA-495E9FA29A68}" srcOrd="4" destOrd="0" parTransId="{C6F58FDA-CE2B-4F34-95A0-E844D5945166}" sibTransId="{A672AB19-CD83-4BC4-B901-6D1D605F83D3}"/>
    <dgm:cxn modelId="{994753ED-4E65-475E-A2FA-7D78D64C4328}" type="presOf" srcId="{EE475545-B6C8-4E40-BD17-AE7DF086F51B}" destId="{661E8582-59FD-4237-ACCE-607C4A68253D}" srcOrd="0" destOrd="0" presId="urn:microsoft.com/office/officeart/2008/layout/VerticalCurvedList"/>
    <dgm:cxn modelId="{994AA22C-9830-4983-834A-3830E6C9C566}" srcId="{163CF93A-D874-4EA6-9F2B-950075643E2E}" destId="{EE475545-B6C8-4E40-BD17-AE7DF086F51B}" srcOrd="3" destOrd="0" parTransId="{7EF050B0-BB93-4580-84E9-602CDC651571}" sibTransId="{8A81170F-CBD0-4254-8C14-657AA7203283}"/>
    <dgm:cxn modelId="{79503BF9-5044-4500-8733-D85171CD1378}" srcId="{163CF93A-D874-4EA6-9F2B-950075643E2E}" destId="{811FCD2E-DC19-4CFE-AA89-227F4CC76125}" srcOrd="2" destOrd="0" parTransId="{6AA2688D-100C-444B-8CEC-29BDA95D93F6}" sibTransId="{1F0AAD5C-D867-4608-A03D-F567280B25FA}"/>
    <dgm:cxn modelId="{ADF58232-F20B-4191-9081-003C837CAB36}" type="presParOf" srcId="{3BAC634D-A34C-4BEB-9BB2-36320C843075}" destId="{AD60772F-A3B3-4AD4-A2B5-D5A59589B427}" srcOrd="0" destOrd="0" presId="urn:microsoft.com/office/officeart/2008/layout/VerticalCurvedList"/>
    <dgm:cxn modelId="{644DABFF-92A5-4530-9DE0-42B2F44D46FE}" type="presParOf" srcId="{AD60772F-A3B3-4AD4-A2B5-D5A59589B427}" destId="{4BE39A35-E10A-4856-B673-CEEAA0E34BED}" srcOrd="0" destOrd="0" presId="urn:microsoft.com/office/officeart/2008/layout/VerticalCurvedList"/>
    <dgm:cxn modelId="{DF4AF4EE-3983-4D2E-BA04-0945F7D2E3BA}" type="presParOf" srcId="{4BE39A35-E10A-4856-B673-CEEAA0E34BED}" destId="{7F99E3DC-37BB-40A9-A6D5-5CAFFDA1F381}" srcOrd="0" destOrd="0" presId="urn:microsoft.com/office/officeart/2008/layout/VerticalCurvedList"/>
    <dgm:cxn modelId="{2DCB97D6-7895-41CA-8FD7-20B455C2BA3E}" type="presParOf" srcId="{4BE39A35-E10A-4856-B673-CEEAA0E34BED}" destId="{5CABECB6-23EE-4B38-86B4-FA5CBC50580A}" srcOrd="1" destOrd="0" presId="urn:microsoft.com/office/officeart/2008/layout/VerticalCurvedList"/>
    <dgm:cxn modelId="{436ED5FC-F650-4D69-9D62-3C006214D8C3}" type="presParOf" srcId="{4BE39A35-E10A-4856-B673-CEEAA0E34BED}" destId="{BCC1DB34-47BC-4B36-BD4F-528CCCB2777A}" srcOrd="2" destOrd="0" presId="urn:microsoft.com/office/officeart/2008/layout/VerticalCurvedList"/>
    <dgm:cxn modelId="{4207BA97-38A4-4639-830D-F54ED7E4051A}" type="presParOf" srcId="{4BE39A35-E10A-4856-B673-CEEAA0E34BED}" destId="{CCD5C1A9-7C27-44F9-A7B5-AFF67F4F4D9E}" srcOrd="3" destOrd="0" presId="urn:microsoft.com/office/officeart/2008/layout/VerticalCurvedList"/>
    <dgm:cxn modelId="{26841E2A-43DF-44E7-8FAE-6AE282233111}" type="presParOf" srcId="{AD60772F-A3B3-4AD4-A2B5-D5A59589B427}" destId="{DE1B307C-2833-429E-AF9D-D151455E7F8C}" srcOrd="1" destOrd="0" presId="urn:microsoft.com/office/officeart/2008/layout/VerticalCurvedList"/>
    <dgm:cxn modelId="{D91DC9E6-2EC6-4B47-8CEC-F809488AFBB4}" type="presParOf" srcId="{AD60772F-A3B3-4AD4-A2B5-D5A59589B427}" destId="{FADC60F7-6E3F-48C4-ABCF-7FEEFE1F7AA7}" srcOrd="2" destOrd="0" presId="urn:microsoft.com/office/officeart/2008/layout/VerticalCurvedList"/>
    <dgm:cxn modelId="{9FBC4EA5-13CE-4825-8014-7BB3D614F6A3}" type="presParOf" srcId="{FADC60F7-6E3F-48C4-ABCF-7FEEFE1F7AA7}" destId="{23D600D8-0FD4-4B72-BE78-FD526A588E05}" srcOrd="0" destOrd="0" presId="urn:microsoft.com/office/officeart/2008/layout/VerticalCurvedList"/>
    <dgm:cxn modelId="{D2D61239-7FE3-421F-9FF2-9387CCBBCA36}" type="presParOf" srcId="{AD60772F-A3B3-4AD4-A2B5-D5A59589B427}" destId="{EFE534D1-E37E-402C-A3F8-C0F1974F5593}" srcOrd="3" destOrd="0" presId="urn:microsoft.com/office/officeart/2008/layout/VerticalCurvedList"/>
    <dgm:cxn modelId="{CE3AB97D-65FC-4AFB-9766-F24BD3645341}" type="presParOf" srcId="{AD60772F-A3B3-4AD4-A2B5-D5A59589B427}" destId="{3E2BF208-D76C-4308-8163-4ECF9BC30079}" srcOrd="4" destOrd="0" presId="urn:microsoft.com/office/officeart/2008/layout/VerticalCurvedList"/>
    <dgm:cxn modelId="{144EE597-692A-4882-8300-D8A3960D8EE0}" type="presParOf" srcId="{3E2BF208-D76C-4308-8163-4ECF9BC30079}" destId="{408B224B-A531-4F52-82A8-73004211812F}" srcOrd="0" destOrd="0" presId="urn:microsoft.com/office/officeart/2008/layout/VerticalCurvedList"/>
    <dgm:cxn modelId="{FF16E3BD-3C00-4CF8-B4C6-023711EEBEAF}" type="presParOf" srcId="{AD60772F-A3B3-4AD4-A2B5-D5A59589B427}" destId="{32CE5832-06ED-4C44-9E1A-DAB045DCFB3C}" srcOrd="5" destOrd="0" presId="urn:microsoft.com/office/officeart/2008/layout/VerticalCurvedList"/>
    <dgm:cxn modelId="{491BE763-7BFF-4C1B-B675-EC0A02E72B50}" type="presParOf" srcId="{AD60772F-A3B3-4AD4-A2B5-D5A59589B427}" destId="{DE7D1039-B21B-4C5C-B1D7-63443E033CF4}" srcOrd="6" destOrd="0" presId="urn:microsoft.com/office/officeart/2008/layout/VerticalCurvedList"/>
    <dgm:cxn modelId="{3EE50BFE-4F5B-41FD-B349-B96CEF410B1B}" type="presParOf" srcId="{DE7D1039-B21B-4C5C-B1D7-63443E033CF4}" destId="{196547ED-5A80-46C3-A81E-09C0C649B976}" srcOrd="0" destOrd="0" presId="urn:microsoft.com/office/officeart/2008/layout/VerticalCurvedList"/>
    <dgm:cxn modelId="{1992BD67-AF62-4659-972A-5F172A2B7437}" type="presParOf" srcId="{AD60772F-A3B3-4AD4-A2B5-D5A59589B427}" destId="{661E8582-59FD-4237-ACCE-607C4A68253D}" srcOrd="7" destOrd="0" presId="urn:microsoft.com/office/officeart/2008/layout/VerticalCurvedList"/>
    <dgm:cxn modelId="{B1D0060A-BA95-4066-BE45-F3802BD1ADF3}" type="presParOf" srcId="{AD60772F-A3B3-4AD4-A2B5-D5A59589B427}" destId="{86164762-7962-4494-B231-372015E3A568}" srcOrd="8" destOrd="0" presId="urn:microsoft.com/office/officeart/2008/layout/VerticalCurvedList"/>
    <dgm:cxn modelId="{EC31B7EE-1FCE-4990-AFBF-08848C42910B}" type="presParOf" srcId="{86164762-7962-4494-B231-372015E3A568}" destId="{673E4134-87FF-4849-BB53-E3F339DE26EF}" srcOrd="0" destOrd="0" presId="urn:microsoft.com/office/officeart/2008/layout/VerticalCurvedList"/>
    <dgm:cxn modelId="{D89C36EB-D11B-40B8-A42F-7A4624F99274}" type="presParOf" srcId="{AD60772F-A3B3-4AD4-A2B5-D5A59589B427}" destId="{BBD961D6-7194-4E4D-8721-A6A4FC8B3F5C}" srcOrd="9" destOrd="0" presId="urn:microsoft.com/office/officeart/2008/layout/VerticalCurvedList"/>
    <dgm:cxn modelId="{76A29376-C684-461D-9E6A-06DC09B32369}" type="presParOf" srcId="{AD60772F-A3B3-4AD4-A2B5-D5A59589B427}" destId="{AD20C2D0-775A-409C-8F86-C07AE46D0579}" srcOrd="10" destOrd="0" presId="urn:microsoft.com/office/officeart/2008/layout/VerticalCurvedList"/>
    <dgm:cxn modelId="{43FDECD3-9E0A-458B-AE27-32FA5BB949BC}" type="presParOf" srcId="{AD20C2D0-775A-409C-8F86-C07AE46D0579}" destId="{67D08D20-6AA8-47A7-A644-BAF7D2D346A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3CF93A-D874-4EA6-9F2B-950075643E2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95C80C-8149-4E68-9597-EAB6D3720163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DC5656"/>
        </a:solidFill>
      </dgm:spPr>
      <dgm:t>
        <a:bodyPr lIns="432000"/>
        <a:lstStyle/>
        <a:p>
          <a:r>
            <a:rPr lang="ru-RU" sz="2000" b="1" dirty="0" smtClean="0"/>
            <a:t>Дороги</a:t>
          </a:r>
          <a:endParaRPr lang="ru-RU" sz="2000" b="1" dirty="0"/>
        </a:p>
      </dgm:t>
    </dgm:pt>
    <dgm:pt modelId="{3C2AE66D-3337-4432-B7EE-C239AB21CAEE}" type="parTrans" cxnId="{AC3F5BAE-90B9-4561-87D1-EEB8E4DB054A}">
      <dgm:prSet/>
      <dgm:spPr/>
      <dgm:t>
        <a:bodyPr/>
        <a:lstStyle/>
        <a:p>
          <a:endParaRPr lang="ru-RU"/>
        </a:p>
      </dgm:t>
    </dgm:pt>
    <dgm:pt modelId="{045B45DE-72F9-44DC-BAE9-2F15EB88919F}" type="sibTrans" cxnId="{AC3F5BAE-90B9-4561-87D1-EEB8E4DB054A}">
      <dgm:prSet/>
      <dgm:spPr>
        <a:ln>
          <a:solidFill>
            <a:srgbClr val="AE1233"/>
          </a:solidFill>
        </a:ln>
      </dgm:spPr>
      <dgm:t>
        <a:bodyPr/>
        <a:lstStyle/>
        <a:p>
          <a:endParaRPr lang="ru-RU"/>
        </a:p>
      </dgm:t>
    </dgm:pt>
    <dgm:pt modelId="{AEEA63C4-58E4-4A47-BAE3-C94F9707562F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DC5656"/>
        </a:solidFill>
      </dgm:spPr>
      <dgm:t>
        <a:bodyPr lIns="432000"/>
        <a:lstStyle/>
        <a:p>
          <a:r>
            <a:rPr lang="ru-RU" sz="2000" b="1" dirty="0" smtClean="0"/>
            <a:t>Жилые комплексы</a:t>
          </a:r>
        </a:p>
      </dgm:t>
    </dgm:pt>
    <dgm:pt modelId="{EDC29811-8A9A-4D34-AB9E-F47ED64FA61A}" type="parTrans" cxnId="{270E3827-A326-43B4-93AA-3DC917538BD5}">
      <dgm:prSet/>
      <dgm:spPr/>
      <dgm:t>
        <a:bodyPr/>
        <a:lstStyle/>
        <a:p>
          <a:endParaRPr lang="ru-RU"/>
        </a:p>
      </dgm:t>
    </dgm:pt>
    <dgm:pt modelId="{CB9339DB-CEA2-46B4-90DA-2E7DC16A8400}" type="sibTrans" cxnId="{270E3827-A326-43B4-93AA-3DC917538BD5}">
      <dgm:prSet/>
      <dgm:spPr/>
      <dgm:t>
        <a:bodyPr/>
        <a:lstStyle/>
        <a:p>
          <a:endParaRPr lang="ru-RU"/>
        </a:p>
      </dgm:t>
    </dgm:pt>
    <dgm:pt modelId="{9BA32F4F-116F-40CD-98A9-CED4EF5CEAF8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DC5656"/>
        </a:solidFill>
      </dgm:spPr>
      <dgm:t>
        <a:bodyPr lIns="432000"/>
        <a:lstStyle/>
        <a:p>
          <a:r>
            <a:rPr lang="ru-RU" sz="2000" b="1" dirty="0" smtClean="0"/>
            <a:t>Гостиницы</a:t>
          </a:r>
        </a:p>
      </dgm:t>
    </dgm:pt>
    <dgm:pt modelId="{2EC93274-24D3-45C1-B4C9-0119193CDCED}" type="parTrans" cxnId="{35A8BF40-6FC3-4F2A-BC1B-DD029A9F7251}">
      <dgm:prSet/>
      <dgm:spPr/>
      <dgm:t>
        <a:bodyPr/>
        <a:lstStyle/>
        <a:p>
          <a:endParaRPr lang="ru-RU"/>
        </a:p>
      </dgm:t>
    </dgm:pt>
    <dgm:pt modelId="{4E11E559-7B20-45FD-B2B1-E8EABA08E6C7}" type="sibTrans" cxnId="{35A8BF40-6FC3-4F2A-BC1B-DD029A9F7251}">
      <dgm:prSet/>
      <dgm:spPr/>
      <dgm:t>
        <a:bodyPr/>
        <a:lstStyle/>
        <a:p>
          <a:endParaRPr lang="ru-RU"/>
        </a:p>
      </dgm:t>
    </dgm:pt>
    <dgm:pt modelId="{B6D67655-335C-4A5B-8433-36AC58E26207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DC5656"/>
        </a:solidFill>
      </dgm:spPr>
      <dgm:t>
        <a:bodyPr lIns="432000"/>
        <a:lstStyle/>
        <a:p>
          <a:r>
            <a:rPr lang="ru-RU" sz="2000" b="1" dirty="0" smtClean="0"/>
            <a:t>Больницы</a:t>
          </a:r>
        </a:p>
      </dgm:t>
    </dgm:pt>
    <dgm:pt modelId="{760BB25D-67E3-4A86-82D3-20E92CEFE54E}" type="parTrans" cxnId="{534822B8-B380-4A57-A11C-36631B134763}">
      <dgm:prSet/>
      <dgm:spPr/>
      <dgm:t>
        <a:bodyPr/>
        <a:lstStyle/>
        <a:p>
          <a:endParaRPr lang="ru-RU"/>
        </a:p>
      </dgm:t>
    </dgm:pt>
    <dgm:pt modelId="{A4237D7A-F69D-4348-A89C-6387EF48CF8F}" type="sibTrans" cxnId="{534822B8-B380-4A57-A11C-36631B134763}">
      <dgm:prSet/>
      <dgm:spPr/>
      <dgm:t>
        <a:bodyPr/>
        <a:lstStyle/>
        <a:p>
          <a:endParaRPr lang="ru-RU"/>
        </a:p>
      </dgm:t>
    </dgm:pt>
    <dgm:pt modelId="{FCF1F5F5-03D7-4059-B23F-AC8B8594F938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DC5656"/>
        </a:solidFill>
      </dgm:spPr>
      <dgm:t>
        <a:bodyPr lIns="432000"/>
        <a:lstStyle/>
        <a:p>
          <a:r>
            <a:rPr lang="ru-RU" sz="2000" b="1" dirty="0" smtClean="0"/>
            <a:t>Школы</a:t>
          </a:r>
        </a:p>
      </dgm:t>
    </dgm:pt>
    <dgm:pt modelId="{C93490BD-170C-48FC-B4BB-6DC7E75EC6D8}" type="parTrans" cxnId="{93052858-DD5C-4E74-A49A-3618BFFD2CA6}">
      <dgm:prSet/>
      <dgm:spPr/>
      <dgm:t>
        <a:bodyPr/>
        <a:lstStyle/>
        <a:p>
          <a:endParaRPr lang="ru-RU"/>
        </a:p>
      </dgm:t>
    </dgm:pt>
    <dgm:pt modelId="{A5AE51CA-C2AB-4EF0-BFE1-C725210D17DD}" type="sibTrans" cxnId="{93052858-DD5C-4E74-A49A-3618BFFD2CA6}">
      <dgm:prSet/>
      <dgm:spPr/>
      <dgm:t>
        <a:bodyPr/>
        <a:lstStyle/>
        <a:p>
          <a:endParaRPr lang="ru-RU"/>
        </a:p>
      </dgm:t>
    </dgm:pt>
    <dgm:pt modelId="{0EE1D6A6-1062-4ACF-A2F9-C066BC037229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DC5656"/>
        </a:solidFill>
      </dgm:spPr>
      <dgm:t>
        <a:bodyPr lIns="432000"/>
        <a:lstStyle/>
        <a:p>
          <a:r>
            <a:rPr lang="ru-RU" sz="2000" b="1" dirty="0" smtClean="0"/>
            <a:t>Торговые центры</a:t>
          </a:r>
        </a:p>
      </dgm:t>
    </dgm:pt>
    <dgm:pt modelId="{EA8A7319-EFE1-45A8-933D-97647B3802FF}" type="parTrans" cxnId="{769AE441-023B-4DF5-B917-9C1B4221FF95}">
      <dgm:prSet/>
      <dgm:spPr/>
      <dgm:t>
        <a:bodyPr/>
        <a:lstStyle/>
        <a:p>
          <a:endParaRPr lang="ru-RU"/>
        </a:p>
      </dgm:t>
    </dgm:pt>
    <dgm:pt modelId="{6FE98C13-7C08-4DC2-A436-95181DD7B66A}" type="sibTrans" cxnId="{769AE441-023B-4DF5-B917-9C1B4221FF95}">
      <dgm:prSet/>
      <dgm:spPr/>
      <dgm:t>
        <a:bodyPr/>
        <a:lstStyle/>
        <a:p>
          <a:endParaRPr lang="ru-RU"/>
        </a:p>
      </dgm:t>
    </dgm:pt>
    <dgm:pt modelId="{A499F8D3-6D57-4014-BC9B-4B214B2162FD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DC5656"/>
        </a:solidFill>
      </dgm:spPr>
      <dgm:t>
        <a:bodyPr lIns="432000"/>
        <a:lstStyle/>
        <a:p>
          <a:r>
            <a:rPr lang="ru-RU" sz="2000" b="1" dirty="0" smtClean="0"/>
            <a:t>Транспортная сеть</a:t>
          </a:r>
        </a:p>
      </dgm:t>
    </dgm:pt>
    <dgm:pt modelId="{18ECD0CE-37BF-4DB5-AD28-276B15AFBE1C}" type="parTrans" cxnId="{008D5BBA-92AD-40CA-B80D-643DE5EFDDBB}">
      <dgm:prSet/>
      <dgm:spPr/>
      <dgm:t>
        <a:bodyPr/>
        <a:lstStyle/>
        <a:p>
          <a:endParaRPr lang="ru-RU"/>
        </a:p>
      </dgm:t>
    </dgm:pt>
    <dgm:pt modelId="{C6B1E9D1-A39D-4738-BC96-6B8B1F04DB08}" type="sibTrans" cxnId="{008D5BBA-92AD-40CA-B80D-643DE5EFDDBB}">
      <dgm:prSet/>
      <dgm:spPr/>
      <dgm:t>
        <a:bodyPr/>
        <a:lstStyle/>
        <a:p>
          <a:endParaRPr lang="ru-RU"/>
        </a:p>
      </dgm:t>
    </dgm:pt>
    <dgm:pt modelId="{3BAC634D-A34C-4BEB-9BB2-36320C843075}" type="pres">
      <dgm:prSet presAssocID="{163CF93A-D874-4EA6-9F2B-950075643E2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D60772F-A3B3-4AD4-A2B5-D5A59589B427}" type="pres">
      <dgm:prSet presAssocID="{163CF93A-D874-4EA6-9F2B-950075643E2E}" presName="Name1" presStyleCnt="0"/>
      <dgm:spPr/>
    </dgm:pt>
    <dgm:pt modelId="{4BE39A35-E10A-4856-B673-CEEAA0E34BED}" type="pres">
      <dgm:prSet presAssocID="{163CF93A-D874-4EA6-9F2B-950075643E2E}" presName="cycle" presStyleCnt="0"/>
      <dgm:spPr/>
    </dgm:pt>
    <dgm:pt modelId="{7F99E3DC-37BB-40A9-A6D5-5CAFFDA1F381}" type="pres">
      <dgm:prSet presAssocID="{163CF93A-D874-4EA6-9F2B-950075643E2E}" presName="srcNode" presStyleLbl="node1" presStyleIdx="0" presStyleCnt="7"/>
      <dgm:spPr/>
    </dgm:pt>
    <dgm:pt modelId="{5CABECB6-23EE-4B38-86B4-FA5CBC50580A}" type="pres">
      <dgm:prSet presAssocID="{163CF93A-D874-4EA6-9F2B-950075643E2E}" presName="conn" presStyleLbl="parChTrans1D2" presStyleIdx="0" presStyleCnt="1"/>
      <dgm:spPr/>
      <dgm:t>
        <a:bodyPr/>
        <a:lstStyle/>
        <a:p>
          <a:endParaRPr lang="ru-RU"/>
        </a:p>
      </dgm:t>
    </dgm:pt>
    <dgm:pt modelId="{BCC1DB34-47BC-4B36-BD4F-528CCCB2777A}" type="pres">
      <dgm:prSet presAssocID="{163CF93A-D874-4EA6-9F2B-950075643E2E}" presName="extraNode" presStyleLbl="node1" presStyleIdx="0" presStyleCnt="7"/>
      <dgm:spPr/>
    </dgm:pt>
    <dgm:pt modelId="{CCD5C1A9-7C27-44F9-A7B5-AFF67F4F4D9E}" type="pres">
      <dgm:prSet presAssocID="{163CF93A-D874-4EA6-9F2B-950075643E2E}" presName="dstNode" presStyleLbl="node1" presStyleIdx="0" presStyleCnt="7"/>
      <dgm:spPr/>
    </dgm:pt>
    <dgm:pt modelId="{DE1B307C-2833-429E-AF9D-D151455E7F8C}" type="pres">
      <dgm:prSet presAssocID="{4095C80C-8149-4E68-9597-EAB6D3720163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DC60F7-6E3F-48C4-ABCF-7FEEFE1F7AA7}" type="pres">
      <dgm:prSet presAssocID="{4095C80C-8149-4E68-9597-EAB6D3720163}" presName="accent_1" presStyleCnt="0"/>
      <dgm:spPr/>
    </dgm:pt>
    <dgm:pt modelId="{23D600D8-0FD4-4B72-BE78-FD526A588E05}" type="pres">
      <dgm:prSet presAssocID="{4095C80C-8149-4E68-9597-EAB6D3720163}" presName="accentRepeatNode" presStyleLbl="solidFgAcc1" presStyleIdx="0" presStyleCnt="7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38100">
          <a:solidFill>
            <a:srgbClr val="AE123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</dgm:pt>
    <dgm:pt modelId="{5A8B7756-AF13-4A8E-AD84-8EE906402A6E}" type="pres">
      <dgm:prSet presAssocID="{AEEA63C4-58E4-4A47-BAE3-C94F9707562F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4F4C60-33A5-4ADD-8B2F-1DC61D6BDABC}" type="pres">
      <dgm:prSet presAssocID="{AEEA63C4-58E4-4A47-BAE3-C94F9707562F}" presName="accent_2" presStyleCnt="0"/>
      <dgm:spPr/>
    </dgm:pt>
    <dgm:pt modelId="{A292676D-A4D3-4D44-9474-A2B9ABB0173F}" type="pres">
      <dgm:prSet presAssocID="{AEEA63C4-58E4-4A47-BAE3-C94F9707562F}" presName="accentRepeatNode" presStyleLbl="solidFgAcc1" presStyleIdx="1" presStyleCnt="7"/>
      <dgm:spPr>
        <a:blipFill rotWithShape="0">
          <a:blip xmlns:r="http://schemas.openxmlformats.org/officeDocument/2006/relationships" r:embed="rId2"/>
          <a:stretch>
            <a:fillRect/>
          </a:stretch>
        </a:blipFill>
        <a:ln w="38100">
          <a:solidFill>
            <a:srgbClr val="AE123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</dgm:pt>
    <dgm:pt modelId="{EDEE2177-5B3D-4241-844F-9D3E6AF333B2}" type="pres">
      <dgm:prSet presAssocID="{9BA32F4F-116F-40CD-98A9-CED4EF5CEAF8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602221-77C4-49A8-98E9-D5BC8EDD6F83}" type="pres">
      <dgm:prSet presAssocID="{9BA32F4F-116F-40CD-98A9-CED4EF5CEAF8}" presName="accent_3" presStyleCnt="0"/>
      <dgm:spPr/>
    </dgm:pt>
    <dgm:pt modelId="{E70580C3-625D-42A8-9D86-1A8BC41D6DD8}" type="pres">
      <dgm:prSet presAssocID="{9BA32F4F-116F-40CD-98A9-CED4EF5CEAF8}" presName="accentRepeatNode" presStyleLbl="solidFgAcc1" presStyleIdx="2" presStyleCnt="7"/>
      <dgm:spPr>
        <a:blipFill rotWithShape="0">
          <a:blip xmlns:r="http://schemas.openxmlformats.org/officeDocument/2006/relationships" r:embed="rId3"/>
          <a:stretch>
            <a:fillRect/>
          </a:stretch>
        </a:blipFill>
        <a:ln w="38100">
          <a:solidFill>
            <a:srgbClr val="AE123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</dgm:pt>
    <dgm:pt modelId="{EABA2835-B50B-4DE3-ACF9-7DC522273B0A}" type="pres">
      <dgm:prSet presAssocID="{B6D67655-335C-4A5B-8433-36AC58E26207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0B6117-BFF2-4273-90B6-60B03509FF77}" type="pres">
      <dgm:prSet presAssocID="{B6D67655-335C-4A5B-8433-36AC58E26207}" presName="accent_4" presStyleCnt="0"/>
      <dgm:spPr/>
    </dgm:pt>
    <dgm:pt modelId="{97C70CBD-9C9E-4981-8F3A-0749D7FF9EA1}" type="pres">
      <dgm:prSet presAssocID="{B6D67655-335C-4A5B-8433-36AC58E26207}" presName="accentRepeatNode" presStyleLbl="solidFgAcc1" presStyleIdx="3" presStyleCnt="7"/>
      <dgm:spPr>
        <a:blipFill rotWithShape="0">
          <a:blip xmlns:r="http://schemas.openxmlformats.org/officeDocument/2006/relationships" r:embed="rId4"/>
          <a:stretch>
            <a:fillRect/>
          </a:stretch>
        </a:blipFill>
        <a:ln w="38100">
          <a:solidFill>
            <a:srgbClr val="AE123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</dgm:pt>
    <dgm:pt modelId="{85A04AC5-7BC0-4C15-8B8B-E9F4F9D040A7}" type="pres">
      <dgm:prSet presAssocID="{FCF1F5F5-03D7-4059-B23F-AC8B8594F938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FA2C2-61CF-48DC-A7AF-B357112ED547}" type="pres">
      <dgm:prSet presAssocID="{FCF1F5F5-03D7-4059-B23F-AC8B8594F938}" presName="accent_5" presStyleCnt="0"/>
      <dgm:spPr/>
    </dgm:pt>
    <dgm:pt modelId="{8DC5E132-3DD7-4B1C-AC2C-3B97773150BA}" type="pres">
      <dgm:prSet presAssocID="{FCF1F5F5-03D7-4059-B23F-AC8B8594F938}" presName="accentRepeatNode" presStyleLbl="solidFgAcc1" presStyleIdx="4" presStyleCnt="7"/>
      <dgm:spPr>
        <a:blipFill rotWithShape="0">
          <a:blip xmlns:r="http://schemas.openxmlformats.org/officeDocument/2006/relationships" r:embed="rId5"/>
          <a:stretch>
            <a:fillRect/>
          </a:stretch>
        </a:blipFill>
        <a:ln w="38100">
          <a:solidFill>
            <a:srgbClr val="AE123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</dgm:pt>
    <dgm:pt modelId="{A9F7420E-7922-470A-9255-7A3C23139696}" type="pres">
      <dgm:prSet presAssocID="{0EE1D6A6-1062-4ACF-A2F9-C066BC037229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D12F15-C340-41FF-AD93-E2AAE48E9947}" type="pres">
      <dgm:prSet presAssocID="{0EE1D6A6-1062-4ACF-A2F9-C066BC037229}" presName="accent_6" presStyleCnt="0"/>
      <dgm:spPr/>
    </dgm:pt>
    <dgm:pt modelId="{95B8607B-1E61-4B3A-A658-B039112615BA}" type="pres">
      <dgm:prSet presAssocID="{0EE1D6A6-1062-4ACF-A2F9-C066BC037229}" presName="accentRepeatNode" presStyleLbl="solidFgAcc1" presStyleIdx="5" presStyleCnt="7"/>
      <dgm:spPr>
        <a:blipFill rotWithShape="0">
          <a:blip xmlns:r="http://schemas.openxmlformats.org/officeDocument/2006/relationships" r:embed="rId6"/>
          <a:stretch>
            <a:fillRect/>
          </a:stretch>
        </a:blipFill>
        <a:ln w="38100">
          <a:solidFill>
            <a:srgbClr val="AE123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</dgm:pt>
    <dgm:pt modelId="{4A09FB5D-166A-44D0-B09D-4C9149DA8BC4}" type="pres">
      <dgm:prSet presAssocID="{A499F8D3-6D57-4014-BC9B-4B214B2162FD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FF0316-AF73-4579-A98E-B41D64A43CDA}" type="pres">
      <dgm:prSet presAssocID="{A499F8D3-6D57-4014-BC9B-4B214B2162FD}" presName="accent_7" presStyleCnt="0"/>
      <dgm:spPr/>
    </dgm:pt>
    <dgm:pt modelId="{FBED70F9-CEC3-4EE2-90D9-CDC208B45BB6}" type="pres">
      <dgm:prSet presAssocID="{A499F8D3-6D57-4014-BC9B-4B214B2162FD}" presName="accentRepeatNode" presStyleLbl="solidFgAcc1" presStyleIdx="6" presStyleCnt="7"/>
      <dgm:spPr>
        <a:blipFill rotWithShape="0">
          <a:blip xmlns:r="http://schemas.openxmlformats.org/officeDocument/2006/relationships" r:embed="rId7"/>
          <a:stretch>
            <a:fillRect/>
          </a:stretch>
        </a:blipFill>
        <a:ln w="38100">
          <a:solidFill>
            <a:srgbClr val="AE123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</dgm:pt>
  </dgm:ptLst>
  <dgm:cxnLst>
    <dgm:cxn modelId="{D4903CD3-8BA5-0744-A8CC-CDD1174E296F}" type="presOf" srcId="{A499F8D3-6D57-4014-BC9B-4B214B2162FD}" destId="{4A09FB5D-166A-44D0-B09D-4C9149DA8BC4}" srcOrd="0" destOrd="0" presId="urn:microsoft.com/office/officeart/2008/layout/VerticalCurvedList"/>
    <dgm:cxn modelId="{D474085E-A092-3546-825E-BDB70181AFF1}" type="presOf" srcId="{045B45DE-72F9-44DC-BAE9-2F15EB88919F}" destId="{5CABECB6-23EE-4B38-86B4-FA5CBC50580A}" srcOrd="0" destOrd="0" presId="urn:microsoft.com/office/officeart/2008/layout/VerticalCurvedList"/>
    <dgm:cxn modelId="{008D5BBA-92AD-40CA-B80D-643DE5EFDDBB}" srcId="{163CF93A-D874-4EA6-9F2B-950075643E2E}" destId="{A499F8D3-6D57-4014-BC9B-4B214B2162FD}" srcOrd="6" destOrd="0" parTransId="{18ECD0CE-37BF-4DB5-AD28-276B15AFBE1C}" sibTransId="{C6B1E9D1-A39D-4738-BC96-6B8B1F04DB08}"/>
    <dgm:cxn modelId="{769AE441-023B-4DF5-B917-9C1B4221FF95}" srcId="{163CF93A-D874-4EA6-9F2B-950075643E2E}" destId="{0EE1D6A6-1062-4ACF-A2F9-C066BC037229}" srcOrd="5" destOrd="0" parTransId="{EA8A7319-EFE1-45A8-933D-97647B3802FF}" sibTransId="{6FE98C13-7C08-4DC2-A436-95181DD7B66A}"/>
    <dgm:cxn modelId="{5508DC44-3489-3944-89A0-14AB577902F9}" type="presOf" srcId="{B6D67655-335C-4A5B-8433-36AC58E26207}" destId="{EABA2835-B50B-4DE3-ACF9-7DC522273B0A}" srcOrd="0" destOrd="0" presId="urn:microsoft.com/office/officeart/2008/layout/VerticalCurvedList"/>
    <dgm:cxn modelId="{93052858-DD5C-4E74-A49A-3618BFFD2CA6}" srcId="{163CF93A-D874-4EA6-9F2B-950075643E2E}" destId="{FCF1F5F5-03D7-4059-B23F-AC8B8594F938}" srcOrd="4" destOrd="0" parTransId="{C93490BD-170C-48FC-B4BB-6DC7E75EC6D8}" sibTransId="{A5AE51CA-C2AB-4EF0-BFE1-C725210D17DD}"/>
    <dgm:cxn modelId="{270E3827-A326-43B4-93AA-3DC917538BD5}" srcId="{163CF93A-D874-4EA6-9F2B-950075643E2E}" destId="{AEEA63C4-58E4-4A47-BAE3-C94F9707562F}" srcOrd="1" destOrd="0" parTransId="{EDC29811-8A9A-4D34-AB9E-F47ED64FA61A}" sibTransId="{CB9339DB-CEA2-46B4-90DA-2E7DC16A8400}"/>
    <dgm:cxn modelId="{E00E0759-5181-E747-8DB9-9F86C8FC6ABD}" type="presOf" srcId="{0EE1D6A6-1062-4ACF-A2F9-C066BC037229}" destId="{A9F7420E-7922-470A-9255-7A3C23139696}" srcOrd="0" destOrd="0" presId="urn:microsoft.com/office/officeart/2008/layout/VerticalCurvedList"/>
    <dgm:cxn modelId="{35A8BF40-6FC3-4F2A-BC1B-DD029A9F7251}" srcId="{163CF93A-D874-4EA6-9F2B-950075643E2E}" destId="{9BA32F4F-116F-40CD-98A9-CED4EF5CEAF8}" srcOrd="2" destOrd="0" parTransId="{2EC93274-24D3-45C1-B4C9-0119193CDCED}" sibTransId="{4E11E559-7B20-45FD-B2B1-E8EABA08E6C7}"/>
    <dgm:cxn modelId="{E105B78F-EEB9-3146-9C60-B4BCE0B92460}" type="presOf" srcId="{AEEA63C4-58E4-4A47-BAE3-C94F9707562F}" destId="{5A8B7756-AF13-4A8E-AD84-8EE906402A6E}" srcOrd="0" destOrd="0" presId="urn:microsoft.com/office/officeart/2008/layout/VerticalCurvedList"/>
    <dgm:cxn modelId="{AC3F5BAE-90B9-4561-87D1-EEB8E4DB054A}" srcId="{163CF93A-D874-4EA6-9F2B-950075643E2E}" destId="{4095C80C-8149-4E68-9597-EAB6D3720163}" srcOrd="0" destOrd="0" parTransId="{3C2AE66D-3337-4432-B7EE-C239AB21CAEE}" sibTransId="{045B45DE-72F9-44DC-BAE9-2F15EB88919F}"/>
    <dgm:cxn modelId="{1D5D12B8-0C32-4E42-A5FA-E553C1C51ACD}" type="presOf" srcId="{163CF93A-D874-4EA6-9F2B-950075643E2E}" destId="{3BAC634D-A34C-4BEB-9BB2-36320C843075}" srcOrd="0" destOrd="0" presId="urn:microsoft.com/office/officeart/2008/layout/VerticalCurvedList"/>
    <dgm:cxn modelId="{1D2EE43E-8912-C945-ACD5-E1C9B565A8E3}" type="presOf" srcId="{4095C80C-8149-4E68-9597-EAB6D3720163}" destId="{DE1B307C-2833-429E-AF9D-D151455E7F8C}" srcOrd="0" destOrd="0" presId="urn:microsoft.com/office/officeart/2008/layout/VerticalCurvedList"/>
    <dgm:cxn modelId="{3C2A2AD7-872C-E645-BC21-8E475054D165}" type="presOf" srcId="{9BA32F4F-116F-40CD-98A9-CED4EF5CEAF8}" destId="{EDEE2177-5B3D-4241-844F-9D3E6AF333B2}" srcOrd="0" destOrd="0" presId="urn:microsoft.com/office/officeart/2008/layout/VerticalCurvedList"/>
    <dgm:cxn modelId="{6B65CCD0-31BD-6D43-96A1-10BAFB4941F1}" type="presOf" srcId="{FCF1F5F5-03D7-4059-B23F-AC8B8594F938}" destId="{85A04AC5-7BC0-4C15-8B8B-E9F4F9D040A7}" srcOrd="0" destOrd="0" presId="urn:microsoft.com/office/officeart/2008/layout/VerticalCurvedList"/>
    <dgm:cxn modelId="{534822B8-B380-4A57-A11C-36631B134763}" srcId="{163CF93A-D874-4EA6-9F2B-950075643E2E}" destId="{B6D67655-335C-4A5B-8433-36AC58E26207}" srcOrd="3" destOrd="0" parTransId="{760BB25D-67E3-4A86-82D3-20E92CEFE54E}" sibTransId="{A4237D7A-F69D-4348-A89C-6387EF48CF8F}"/>
    <dgm:cxn modelId="{4C933417-C975-5945-BC96-D5F7842076E2}" type="presParOf" srcId="{3BAC634D-A34C-4BEB-9BB2-36320C843075}" destId="{AD60772F-A3B3-4AD4-A2B5-D5A59589B427}" srcOrd="0" destOrd="0" presId="urn:microsoft.com/office/officeart/2008/layout/VerticalCurvedList"/>
    <dgm:cxn modelId="{A5A54A51-67F4-3A4A-9BB6-6F878E084352}" type="presParOf" srcId="{AD60772F-A3B3-4AD4-A2B5-D5A59589B427}" destId="{4BE39A35-E10A-4856-B673-CEEAA0E34BED}" srcOrd="0" destOrd="0" presId="urn:microsoft.com/office/officeart/2008/layout/VerticalCurvedList"/>
    <dgm:cxn modelId="{1406599D-C6FA-0049-B845-9C663DF64850}" type="presParOf" srcId="{4BE39A35-E10A-4856-B673-CEEAA0E34BED}" destId="{7F99E3DC-37BB-40A9-A6D5-5CAFFDA1F381}" srcOrd="0" destOrd="0" presId="urn:microsoft.com/office/officeart/2008/layout/VerticalCurvedList"/>
    <dgm:cxn modelId="{E78F118E-6BB2-9F49-93F4-6DF12D2AB6DF}" type="presParOf" srcId="{4BE39A35-E10A-4856-B673-CEEAA0E34BED}" destId="{5CABECB6-23EE-4B38-86B4-FA5CBC50580A}" srcOrd="1" destOrd="0" presId="urn:microsoft.com/office/officeart/2008/layout/VerticalCurvedList"/>
    <dgm:cxn modelId="{44F906D7-F770-384D-876B-1202C53D6A7E}" type="presParOf" srcId="{4BE39A35-E10A-4856-B673-CEEAA0E34BED}" destId="{BCC1DB34-47BC-4B36-BD4F-528CCCB2777A}" srcOrd="2" destOrd="0" presId="urn:microsoft.com/office/officeart/2008/layout/VerticalCurvedList"/>
    <dgm:cxn modelId="{67A69AD3-B5C0-F647-84E1-97D22B489853}" type="presParOf" srcId="{4BE39A35-E10A-4856-B673-CEEAA0E34BED}" destId="{CCD5C1A9-7C27-44F9-A7B5-AFF67F4F4D9E}" srcOrd="3" destOrd="0" presId="urn:microsoft.com/office/officeart/2008/layout/VerticalCurvedList"/>
    <dgm:cxn modelId="{6AD17AC1-0366-374D-B607-152E2A298878}" type="presParOf" srcId="{AD60772F-A3B3-4AD4-A2B5-D5A59589B427}" destId="{DE1B307C-2833-429E-AF9D-D151455E7F8C}" srcOrd="1" destOrd="0" presId="urn:microsoft.com/office/officeart/2008/layout/VerticalCurvedList"/>
    <dgm:cxn modelId="{DDBA5511-CED3-934F-BC86-E23E03B29B13}" type="presParOf" srcId="{AD60772F-A3B3-4AD4-A2B5-D5A59589B427}" destId="{FADC60F7-6E3F-48C4-ABCF-7FEEFE1F7AA7}" srcOrd="2" destOrd="0" presId="urn:microsoft.com/office/officeart/2008/layout/VerticalCurvedList"/>
    <dgm:cxn modelId="{3A4493F9-FFBC-514C-85A0-C5A2F120989A}" type="presParOf" srcId="{FADC60F7-6E3F-48C4-ABCF-7FEEFE1F7AA7}" destId="{23D600D8-0FD4-4B72-BE78-FD526A588E05}" srcOrd="0" destOrd="0" presId="urn:microsoft.com/office/officeart/2008/layout/VerticalCurvedList"/>
    <dgm:cxn modelId="{7ECE0E13-58F9-A645-82CB-F5E22C963907}" type="presParOf" srcId="{AD60772F-A3B3-4AD4-A2B5-D5A59589B427}" destId="{5A8B7756-AF13-4A8E-AD84-8EE906402A6E}" srcOrd="3" destOrd="0" presId="urn:microsoft.com/office/officeart/2008/layout/VerticalCurvedList"/>
    <dgm:cxn modelId="{A9D18BD1-18F8-D740-ADA7-48DDFB00FD53}" type="presParOf" srcId="{AD60772F-A3B3-4AD4-A2B5-D5A59589B427}" destId="{6F4F4C60-33A5-4ADD-8B2F-1DC61D6BDABC}" srcOrd="4" destOrd="0" presId="urn:microsoft.com/office/officeart/2008/layout/VerticalCurvedList"/>
    <dgm:cxn modelId="{411FBF51-40BB-EF46-9A8D-0E1355E2B369}" type="presParOf" srcId="{6F4F4C60-33A5-4ADD-8B2F-1DC61D6BDABC}" destId="{A292676D-A4D3-4D44-9474-A2B9ABB0173F}" srcOrd="0" destOrd="0" presId="urn:microsoft.com/office/officeart/2008/layout/VerticalCurvedList"/>
    <dgm:cxn modelId="{DAC8B1B0-0422-1741-AB14-ACF600CD45B4}" type="presParOf" srcId="{AD60772F-A3B3-4AD4-A2B5-D5A59589B427}" destId="{EDEE2177-5B3D-4241-844F-9D3E6AF333B2}" srcOrd="5" destOrd="0" presId="urn:microsoft.com/office/officeart/2008/layout/VerticalCurvedList"/>
    <dgm:cxn modelId="{D8D0F852-C7AA-7549-A229-38CBE7CE1A94}" type="presParOf" srcId="{AD60772F-A3B3-4AD4-A2B5-D5A59589B427}" destId="{46602221-77C4-49A8-98E9-D5BC8EDD6F83}" srcOrd="6" destOrd="0" presId="urn:microsoft.com/office/officeart/2008/layout/VerticalCurvedList"/>
    <dgm:cxn modelId="{F80CCC12-29E4-994A-9EAC-29E4808FC168}" type="presParOf" srcId="{46602221-77C4-49A8-98E9-D5BC8EDD6F83}" destId="{E70580C3-625D-42A8-9D86-1A8BC41D6DD8}" srcOrd="0" destOrd="0" presId="urn:microsoft.com/office/officeart/2008/layout/VerticalCurvedList"/>
    <dgm:cxn modelId="{4321CF38-E599-9546-AEEB-F9861FF74200}" type="presParOf" srcId="{AD60772F-A3B3-4AD4-A2B5-D5A59589B427}" destId="{EABA2835-B50B-4DE3-ACF9-7DC522273B0A}" srcOrd="7" destOrd="0" presId="urn:microsoft.com/office/officeart/2008/layout/VerticalCurvedList"/>
    <dgm:cxn modelId="{107B8323-BC83-6F4D-ACF9-B8F654EB9D81}" type="presParOf" srcId="{AD60772F-A3B3-4AD4-A2B5-D5A59589B427}" destId="{F80B6117-BFF2-4273-90B6-60B03509FF77}" srcOrd="8" destOrd="0" presId="urn:microsoft.com/office/officeart/2008/layout/VerticalCurvedList"/>
    <dgm:cxn modelId="{260A6AE0-316E-604C-B1F2-FC12AA38103B}" type="presParOf" srcId="{F80B6117-BFF2-4273-90B6-60B03509FF77}" destId="{97C70CBD-9C9E-4981-8F3A-0749D7FF9EA1}" srcOrd="0" destOrd="0" presId="urn:microsoft.com/office/officeart/2008/layout/VerticalCurvedList"/>
    <dgm:cxn modelId="{6F0192BF-0914-7945-9FD4-58226E872DC9}" type="presParOf" srcId="{AD60772F-A3B3-4AD4-A2B5-D5A59589B427}" destId="{85A04AC5-7BC0-4C15-8B8B-E9F4F9D040A7}" srcOrd="9" destOrd="0" presId="urn:microsoft.com/office/officeart/2008/layout/VerticalCurvedList"/>
    <dgm:cxn modelId="{40F40742-4715-3A4A-83E1-E05A76AE4603}" type="presParOf" srcId="{AD60772F-A3B3-4AD4-A2B5-D5A59589B427}" destId="{840FA2C2-61CF-48DC-A7AF-B357112ED547}" srcOrd="10" destOrd="0" presId="urn:microsoft.com/office/officeart/2008/layout/VerticalCurvedList"/>
    <dgm:cxn modelId="{079BBC86-46AF-434A-9086-9E7925138203}" type="presParOf" srcId="{840FA2C2-61CF-48DC-A7AF-B357112ED547}" destId="{8DC5E132-3DD7-4B1C-AC2C-3B97773150BA}" srcOrd="0" destOrd="0" presId="urn:microsoft.com/office/officeart/2008/layout/VerticalCurvedList"/>
    <dgm:cxn modelId="{4A7E6BAB-54FA-694F-9F88-38C74360F807}" type="presParOf" srcId="{AD60772F-A3B3-4AD4-A2B5-D5A59589B427}" destId="{A9F7420E-7922-470A-9255-7A3C23139696}" srcOrd="11" destOrd="0" presId="urn:microsoft.com/office/officeart/2008/layout/VerticalCurvedList"/>
    <dgm:cxn modelId="{2E450618-32DE-6D48-8477-45FC4F0E9520}" type="presParOf" srcId="{AD60772F-A3B3-4AD4-A2B5-D5A59589B427}" destId="{4BD12F15-C340-41FF-AD93-E2AAE48E9947}" srcOrd="12" destOrd="0" presId="urn:microsoft.com/office/officeart/2008/layout/VerticalCurvedList"/>
    <dgm:cxn modelId="{42592BB2-860F-FF47-8E47-0CEF2302FC45}" type="presParOf" srcId="{4BD12F15-C340-41FF-AD93-E2AAE48E9947}" destId="{95B8607B-1E61-4B3A-A658-B039112615BA}" srcOrd="0" destOrd="0" presId="urn:microsoft.com/office/officeart/2008/layout/VerticalCurvedList"/>
    <dgm:cxn modelId="{7DCD255B-A64A-5E45-8EBA-6733B626353E}" type="presParOf" srcId="{AD60772F-A3B3-4AD4-A2B5-D5A59589B427}" destId="{4A09FB5D-166A-44D0-B09D-4C9149DA8BC4}" srcOrd="13" destOrd="0" presId="urn:microsoft.com/office/officeart/2008/layout/VerticalCurvedList"/>
    <dgm:cxn modelId="{6AF25569-BD0D-0143-BB64-5765DB005579}" type="presParOf" srcId="{AD60772F-A3B3-4AD4-A2B5-D5A59589B427}" destId="{3EFF0316-AF73-4579-A98E-B41D64A43CDA}" srcOrd="14" destOrd="0" presId="urn:microsoft.com/office/officeart/2008/layout/VerticalCurvedList"/>
    <dgm:cxn modelId="{A36B3E8E-1D02-914B-9A12-73DE2B18BA60}" type="presParOf" srcId="{3EFF0316-AF73-4579-A98E-B41D64A43CDA}" destId="{FBED70F9-CEC3-4EE2-90D9-CDC208B45BB6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3CF93A-D874-4EA6-9F2B-950075643E2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DABE81-C9CB-4852-B938-D788EBD04A0A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DC5656"/>
        </a:solidFill>
      </dgm:spPr>
      <dgm:t>
        <a:bodyPr/>
        <a:lstStyle/>
        <a:p>
          <a:r>
            <a:rPr lang="ru-RU" sz="1800" b="1" dirty="0" smtClean="0"/>
            <a:t>Осуществление подключения к инженерным сетям</a:t>
          </a:r>
          <a:endParaRPr lang="ru-RU" sz="1800" b="1" dirty="0"/>
        </a:p>
      </dgm:t>
    </dgm:pt>
    <dgm:pt modelId="{34B36CC1-3027-458A-A80B-3CBB66457498}" type="parTrans" cxnId="{C62AC9F6-123C-4638-8BE2-0E8462C188BF}">
      <dgm:prSet/>
      <dgm:spPr/>
      <dgm:t>
        <a:bodyPr/>
        <a:lstStyle/>
        <a:p>
          <a:endParaRPr lang="ru-RU"/>
        </a:p>
      </dgm:t>
    </dgm:pt>
    <dgm:pt modelId="{3D31B042-5B4A-4533-9F9F-6135CE1CE558}" type="sibTrans" cxnId="{C62AC9F6-123C-4638-8BE2-0E8462C188BF}">
      <dgm:prSet/>
      <dgm:spPr/>
      <dgm:t>
        <a:bodyPr/>
        <a:lstStyle/>
        <a:p>
          <a:endParaRPr lang="ru-RU"/>
        </a:p>
      </dgm:t>
    </dgm:pt>
    <dgm:pt modelId="{E6333DB0-3611-4FF8-883E-6F3D1B81D152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DC5656"/>
        </a:solidFill>
      </dgm:spPr>
      <dgm:t>
        <a:bodyPr/>
        <a:lstStyle/>
        <a:p>
          <a:r>
            <a:rPr lang="ru-RU" sz="1800" b="1" dirty="0" smtClean="0"/>
            <a:t>Поддержка при прохождении административных процедур</a:t>
          </a:r>
          <a:endParaRPr lang="ru-RU" sz="1800" b="1" dirty="0"/>
        </a:p>
      </dgm:t>
    </dgm:pt>
    <dgm:pt modelId="{D15FE2AC-416A-4278-A0B3-4306E885DC2C}" type="parTrans" cxnId="{E0272C69-AB81-4F38-B5F2-954D6B0046A0}">
      <dgm:prSet/>
      <dgm:spPr/>
      <dgm:t>
        <a:bodyPr/>
        <a:lstStyle/>
        <a:p>
          <a:endParaRPr lang="ru-RU"/>
        </a:p>
      </dgm:t>
    </dgm:pt>
    <dgm:pt modelId="{22E71BE8-85C4-4195-A34F-57E0F40660FB}" type="sibTrans" cxnId="{E0272C69-AB81-4F38-B5F2-954D6B0046A0}">
      <dgm:prSet/>
      <dgm:spPr/>
      <dgm:t>
        <a:bodyPr/>
        <a:lstStyle/>
        <a:p>
          <a:endParaRPr lang="ru-RU"/>
        </a:p>
      </dgm:t>
    </dgm:pt>
    <dgm:pt modelId="{9AD13917-F75A-4D12-B241-C59562D91F74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DC5656"/>
        </a:solidFill>
      </dgm:spPr>
      <dgm:t>
        <a:bodyPr/>
        <a:lstStyle/>
        <a:p>
          <a:r>
            <a:rPr lang="ru-RU" sz="1800" b="1" dirty="0" smtClean="0"/>
            <a:t>Техническая поддержка и проведение ремонтных работ</a:t>
          </a:r>
          <a:endParaRPr lang="ru-RU" sz="1800" b="1" dirty="0"/>
        </a:p>
      </dgm:t>
    </dgm:pt>
    <dgm:pt modelId="{CFA50EC9-23C5-4726-881F-5A4A0C240ACE}" type="parTrans" cxnId="{843228E1-75B3-42F4-B2ED-D55176645A92}">
      <dgm:prSet/>
      <dgm:spPr/>
      <dgm:t>
        <a:bodyPr/>
        <a:lstStyle/>
        <a:p>
          <a:endParaRPr lang="ru-RU"/>
        </a:p>
      </dgm:t>
    </dgm:pt>
    <dgm:pt modelId="{EF435B73-73FF-4AD1-B295-446835E2D763}" type="sibTrans" cxnId="{843228E1-75B3-42F4-B2ED-D55176645A92}">
      <dgm:prSet/>
      <dgm:spPr/>
      <dgm:t>
        <a:bodyPr/>
        <a:lstStyle/>
        <a:p>
          <a:endParaRPr lang="ru-RU"/>
        </a:p>
      </dgm:t>
    </dgm:pt>
    <dgm:pt modelId="{3BAC634D-A34C-4BEB-9BB2-36320C843075}" type="pres">
      <dgm:prSet presAssocID="{163CF93A-D874-4EA6-9F2B-950075643E2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D60772F-A3B3-4AD4-A2B5-D5A59589B427}" type="pres">
      <dgm:prSet presAssocID="{163CF93A-D874-4EA6-9F2B-950075643E2E}" presName="Name1" presStyleCnt="0"/>
      <dgm:spPr/>
    </dgm:pt>
    <dgm:pt modelId="{4BE39A35-E10A-4856-B673-CEEAA0E34BED}" type="pres">
      <dgm:prSet presAssocID="{163CF93A-D874-4EA6-9F2B-950075643E2E}" presName="cycle" presStyleCnt="0"/>
      <dgm:spPr/>
    </dgm:pt>
    <dgm:pt modelId="{7F99E3DC-37BB-40A9-A6D5-5CAFFDA1F381}" type="pres">
      <dgm:prSet presAssocID="{163CF93A-D874-4EA6-9F2B-950075643E2E}" presName="srcNode" presStyleLbl="node1" presStyleIdx="0" presStyleCnt="3"/>
      <dgm:spPr/>
    </dgm:pt>
    <dgm:pt modelId="{5CABECB6-23EE-4B38-86B4-FA5CBC50580A}" type="pres">
      <dgm:prSet presAssocID="{163CF93A-D874-4EA6-9F2B-950075643E2E}" presName="conn" presStyleLbl="parChTrans1D2" presStyleIdx="0" presStyleCnt="1"/>
      <dgm:spPr/>
      <dgm:t>
        <a:bodyPr/>
        <a:lstStyle/>
        <a:p>
          <a:endParaRPr lang="ru-RU"/>
        </a:p>
      </dgm:t>
    </dgm:pt>
    <dgm:pt modelId="{BCC1DB34-47BC-4B36-BD4F-528CCCB2777A}" type="pres">
      <dgm:prSet presAssocID="{163CF93A-D874-4EA6-9F2B-950075643E2E}" presName="extraNode" presStyleLbl="node1" presStyleIdx="0" presStyleCnt="3"/>
      <dgm:spPr/>
    </dgm:pt>
    <dgm:pt modelId="{CCD5C1A9-7C27-44F9-A7B5-AFF67F4F4D9E}" type="pres">
      <dgm:prSet presAssocID="{163CF93A-D874-4EA6-9F2B-950075643E2E}" presName="dstNode" presStyleLbl="node1" presStyleIdx="0" presStyleCnt="3"/>
      <dgm:spPr/>
    </dgm:pt>
    <dgm:pt modelId="{84553741-98AE-4142-A6D3-1A9F15DFE002}" type="pres">
      <dgm:prSet presAssocID="{F3DABE81-C9CB-4852-B938-D788EBD04A0A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EE42D6-D269-8848-ABCB-7F0C2C1E79FB}" type="pres">
      <dgm:prSet presAssocID="{F3DABE81-C9CB-4852-B938-D788EBD04A0A}" presName="accent_1" presStyleCnt="0"/>
      <dgm:spPr/>
    </dgm:pt>
    <dgm:pt modelId="{408B224B-A531-4F52-82A8-73004211812F}" type="pres">
      <dgm:prSet presAssocID="{F3DABE81-C9CB-4852-B938-D788EBD04A0A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38100">
          <a:solidFill>
            <a:srgbClr val="AE123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</dgm:pt>
    <dgm:pt modelId="{BFAD62C8-2591-194B-A3E2-C39D28771C28}" type="pres">
      <dgm:prSet presAssocID="{E6333DB0-3611-4FF8-883E-6F3D1B81D152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191F8F-F56E-4945-AE6D-246733BEB32B}" type="pres">
      <dgm:prSet presAssocID="{E6333DB0-3611-4FF8-883E-6F3D1B81D152}" presName="accent_2" presStyleCnt="0"/>
      <dgm:spPr/>
    </dgm:pt>
    <dgm:pt modelId="{A474E139-84AA-4A8C-B9F7-D23671ED1884}" type="pres">
      <dgm:prSet presAssocID="{E6333DB0-3611-4FF8-883E-6F3D1B81D152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  <a:ln w="38100">
          <a:solidFill>
            <a:srgbClr val="AE123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</dgm:pt>
    <dgm:pt modelId="{230C32E5-4129-C141-988C-6C82211D563A}" type="pres">
      <dgm:prSet presAssocID="{9AD13917-F75A-4D12-B241-C59562D91F74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021865-E68A-9647-BE43-B6D1EE18CFD6}" type="pres">
      <dgm:prSet presAssocID="{9AD13917-F75A-4D12-B241-C59562D91F74}" presName="accent_3" presStyleCnt="0"/>
      <dgm:spPr/>
    </dgm:pt>
    <dgm:pt modelId="{679F8AE6-0DB8-4BBD-8459-42F478EEBF42}" type="pres">
      <dgm:prSet presAssocID="{9AD13917-F75A-4D12-B241-C59562D91F74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  <a:ln w="38100">
          <a:solidFill>
            <a:srgbClr val="AE123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</dgm:pt>
  </dgm:ptLst>
  <dgm:cxnLst>
    <dgm:cxn modelId="{60BF9B8E-3803-6540-886C-E80EB52D8606}" type="presOf" srcId="{163CF93A-D874-4EA6-9F2B-950075643E2E}" destId="{3BAC634D-A34C-4BEB-9BB2-36320C843075}" srcOrd="0" destOrd="0" presId="urn:microsoft.com/office/officeart/2008/layout/VerticalCurvedList"/>
    <dgm:cxn modelId="{E0272C69-AB81-4F38-B5F2-954D6B0046A0}" srcId="{163CF93A-D874-4EA6-9F2B-950075643E2E}" destId="{E6333DB0-3611-4FF8-883E-6F3D1B81D152}" srcOrd="1" destOrd="0" parTransId="{D15FE2AC-416A-4278-A0B3-4306E885DC2C}" sibTransId="{22E71BE8-85C4-4195-A34F-57E0F40660FB}"/>
    <dgm:cxn modelId="{921823AB-A1DE-7A44-9BC6-0AE40C17CEDF}" type="presOf" srcId="{9AD13917-F75A-4D12-B241-C59562D91F74}" destId="{230C32E5-4129-C141-988C-6C82211D563A}" srcOrd="0" destOrd="0" presId="urn:microsoft.com/office/officeart/2008/layout/VerticalCurvedList"/>
    <dgm:cxn modelId="{5A431884-312D-EB45-9CA1-FCAD8C4B75E5}" type="presOf" srcId="{3D31B042-5B4A-4533-9F9F-6135CE1CE558}" destId="{5CABECB6-23EE-4B38-86B4-FA5CBC50580A}" srcOrd="0" destOrd="0" presId="urn:microsoft.com/office/officeart/2008/layout/VerticalCurvedList"/>
    <dgm:cxn modelId="{C62AC9F6-123C-4638-8BE2-0E8462C188BF}" srcId="{163CF93A-D874-4EA6-9F2B-950075643E2E}" destId="{F3DABE81-C9CB-4852-B938-D788EBD04A0A}" srcOrd="0" destOrd="0" parTransId="{34B36CC1-3027-458A-A80B-3CBB66457498}" sibTransId="{3D31B042-5B4A-4533-9F9F-6135CE1CE558}"/>
    <dgm:cxn modelId="{843228E1-75B3-42F4-B2ED-D55176645A92}" srcId="{163CF93A-D874-4EA6-9F2B-950075643E2E}" destId="{9AD13917-F75A-4D12-B241-C59562D91F74}" srcOrd="2" destOrd="0" parTransId="{CFA50EC9-23C5-4726-881F-5A4A0C240ACE}" sibTransId="{EF435B73-73FF-4AD1-B295-446835E2D763}"/>
    <dgm:cxn modelId="{BCACB5DB-DFD7-1F44-BD71-58548BE47ED2}" type="presOf" srcId="{F3DABE81-C9CB-4852-B938-D788EBD04A0A}" destId="{84553741-98AE-4142-A6D3-1A9F15DFE002}" srcOrd="0" destOrd="0" presId="urn:microsoft.com/office/officeart/2008/layout/VerticalCurvedList"/>
    <dgm:cxn modelId="{EBBB3AFD-CB28-EB40-8DB9-BFA7CEA12C65}" type="presOf" srcId="{E6333DB0-3611-4FF8-883E-6F3D1B81D152}" destId="{BFAD62C8-2591-194B-A3E2-C39D28771C28}" srcOrd="0" destOrd="0" presId="urn:microsoft.com/office/officeart/2008/layout/VerticalCurvedList"/>
    <dgm:cxn modelId="{2839732E-6932-D146-B4B3-BF5D92BE6021}" type="presParOf" srcId="{3BAC634D-A34C-4BEB-9BB2-36320C843075}" destId="{AD60772F-A3B3-4AD4-A2B5-D5A59589B427}" srcOrd="0" destOrd="0" presId="urn:microsoft.com/office/officeart/2008/layout/VerticalCurvedList"/>
    <dgm:cxn modelId="{60CB56BB-2454-6B4F-B444-6850185CC814}" type="presParOf" srcId="{AD60772F-A3B3-4AD4-A2B5-D5A59589B427}" destId="{4BE39A35-E10A-4856-B673-CEEAA0E34BED}" srcOrd="0" destOrd="0" presId="urn:microsoft.com/office/officeart/2008/layout/VerticalCurvedList"/>
    <dgm:cxn modelId="{07BEE70A-7499-F240-8E60-36D15C2EBB4B}" type="presParOf" srcId="{4BE39A35-E10A-4856-B673-CEEAA0E34BED}" destId="{7F99E3DC-37BB-40A9-A6D5-5CAFFDA1F381}" srcOrd="0" destOrd="0" presId="urn:microsoft.com/office/officeart/2008/layout/VerticalCurvedList"/>
    <dgm:cxn modelId="{1042C99A-804D-A344-87E4-2DF4344CACC4}" type="presParOf" srcId="{4BE39A35-E10A-4856-B673-CEEAA0E34BED}" destId="{5CABECB6-23EE-4B38-86B4-FA5CBC50580A}" srcOrd="1" destOrd="0" presId="urn:microsoft.com/office/officeart/2008/layout/VerticalCurvedList"/>
    <dgm:cxn modelId="{8E6D7204-2C5F-774B-A929-0218DF103500}" type="presParOf" srcId="{4BE39A35-E10A-4856-B673-CEEAA0E34BED}" destId="{BCC1DB34-47BC-4B36-BD4F-528CCCB2777A}" srcOrd="2" destOrd="0" presId="urn:microsoft.com/office/officeart/2008/layout/VerticalCurvedList"/>
    <dgm:cxn modelId="{C15AAB2C-2B61-4C4E-9B7F-1EFA79084527}" type="presParOf" srcId="{4BE39A35-E10A-4856-B673-CEEAA0E34BED}" destId="{CCD5C1A9-7C27-44F9-A7B5-AFF67F4F4D9E}" srcOrd="3" destOrd="0" presId="urn:microsoft.com/office/officeart/2008/layout/VerticalCurvedList"/>
    <dgm:cxn modelId="{ACF26E03-67F2-CE4E-B605-EE29C648832F}" type="presParOf" srcId="{AD60772F-A3B3-4AD4-A2B5-D5A59589B427}" destId="{84553741-98AE-4142-A6D3-1A9F15DFE002}" srcOrd="1" destOrd="0" presId="urn:microsoft.com/office/officeart/2008/layout/VerticalCurvedList"/>
    <dgm:cxn modelId="{E91C313B-C58A-734F-8C41-D45DF5FB815C}" type="presParOf" srcId="{AD60772F-A3B3-4AD4-A2B5-D5A59589B427}" destId="{EEEE42D6-D269-8848-ABCB-7F0C2C1E79FB}" srcOrd="2" destOrd="0" presId="urn:microsoft.com/office/officeart/2008/layout/VerticalCurvedList"/>
    <dgm:cxn modelId="{1A712A88-FD72-FB45-9F4E-979103B36B4D}" type="presParOf" srcId="{EEEE42D6-D269-8848-ABCB-7F0C2C1E79FB}" destId="{408B224B-A531-4F52-82A8-73004211812F}" srcOrd="0" destOrd="0" presId="urn:microsoft.com/office/officeart/2008/layout/VerticalCurvedList"/>
    <dgm:cxn modelId="{7BE4BD64-B9A8-1944-B818-3FA85D3D4DBB}" type="presParOf" srcId="{AD60772F-A3B3-4AD4-A2B5-D5A59589B427}" destId="{BFAD62C8-2591-194B-A3E2-C39D28771C28}" srcOrd="3" destOrd="0" presId="urn:microsoft.com/office/officeart/2008/layout/VerticalCurvedList"/>
    <dgm:cxn modelId="{5E98BF8C-F7CB-0A4A-A764-8020D14C183E}" type="presParOf" srcId="{AD60772F-A3B3-4AD4-A2B5-D5A59589B427}" destId="{1B191F8F-F56E-4945-AE6D-246733BEB32B}" srcOrd="4" destOrd="0" presId="urn:microsoft.com/office/officeart/2008/layout/VerticalCurvedList"/>
    <dgm:cxn modelId="{9054DEAC-C93D-8F45-9727-9A4FDB72A79A}" type="presParOf" srcId="{1B191F8F-F56E-4945-AE6D-246733BEB32B}" destId="{A474E139-84AA-4A8C-B9F7-D23671ED1884}" srcOrd="0" destOrd="0" presId="urn:microsoft.com/office/officeart/2008/layout/VerticalCurvedList"/>
    <dgm:cxn modelId="{04A6F7C6-DFAD-1946-978F-8D8960CAF3D2}" type="presParOf" srcId="{AD60772F-A3B3-4AD4-A2B5-D5A59589B427}" destId="{230C32E5-4129-C141-988C-6C82211D563A}" srcOrd="5" destOrd="0" presId="urn:microsoft.com/office/officeart/2008/layout/VerticalCurvedList"/>
    <dgm:cxn modelId="{95336C40-727F-5147-B8A4-DC23A4350AFE}" type="presParOf" srcId="{AD60772F-A3B3-4AD4-A2B5-D5A59589B427}" destId="{0E021865-E68A-9647-BE43-B6D1EE18CFD6}" srcOrd="6" destOrd="0" presId="urn:microsoft.com/office/officeart/2008/layout/VerticalCurvedList"/>
    <dgm:cxn modelId="{B75CC052-E78C-2B47-A931-52BFF0F5A80A}" type="presParOf" srcId="{0E021865-E68A-9647-BE43-B6D1EE18CFD6}" destId="{679F8AE6-0DB8-4BBD-8459-42F478EEBF42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3FA425E-1A35-4776-B6C7-D7EE99BF87C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CBCDCC8-1ADA-4427-867F-0427CDE89E34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DC5656"/>
        </a:solidFill>
      </dgm:spPr>
      <dgm:t>
        <a:bodyPr/>
        <a:lstStyle/>
        <a:p>
          <a:r>
            <a:rPr lang="ru-RU" dirty="0" smtClean="0"/>
            <a:t>Ускоренная процедура получения лицензий</a:t>
          </a:r>
          <a:endParaRPr lang="ru-RU" dirty="0"/>
        </a:p>
      </dgm:t>
    </dgm:pt>
    <dgm:pt modelId="{4FA11F94-DA9B-47C1-8DFA-0EBC4DAC1C05}" type="parTrans" cxnId="{336D7E14-334E-4595-A97D-7836322D4FC4}">
      <dgm:prSet/>
      <dgm:spPr/>
      <dgm:t>
        <a:bodyPr/>
        <a:lstStyle/>
        <a:p>
          <a:endParaRPr lang="ru-RU"/>
        </a:p>
      </dgm:t>
    </dgm:pt>
    <dgm:pt modelId="{251A5642-F707-4222-A585-EBA5A3BFFEC2}" type="sibTrans" cxnId="{336D7E14-334E-4595-A97D-7836322D4FC4}">
      <dgm:prSet/>
      <dgm:spPr/>
      <dgm:t>
        <a:bodyPr/>
        <a:lstStyle/>
        <a:p>
          <a:endParaRPr lang="ru-RU"/>
        </a:p>
      </dgm:t>
    </dgm:pt>
    <dgm:pt modelId="{7E3DD5D7-0408-4E76-BFE3-089F5D9042AA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DC5656"/>
        </a:solidFill>
      </dgm:spPr>
      <dgm:t>
        <a:bodyPr/>
        <a:lstStyle/>
        <a:p>
          <a:r>
            <a:rPr lang="ru-RU" dirty="0" smtClean="0"/>
            <a:t>Сокращенный период  прохождения проверок</a:t>
          </a:r>
          <a:endParaRPr lang="ru-RU" dirty="0"/>
        </a:p>
      </dgm:t>
    </dgm:pt>
    <dgm:pt modelId="{3AF63E84-027B-4276-B791-EDE1ED885D8C}" type="parTrans" cxnId="{E8BB9E99-1DED-4BEB-8460-C14D2B883200}">
      <dgm:prSet/>
      <dgm:spPr/>
      <dgm:t>
        <a:bodyPr/>
        <a:lstStyle/>
        <a:p>
          <a:endParaRPr lang="ru-RU"/>
        </a:p>
      </dgm:t>
    </dgm:pt>
    <dgm:pt modelId="{0E412625-DEEE-4587-8E4A-E04C269BE2E1}" type="sibTrans" cxnId="{E8BB9E99-1DED-4BEB-8460-C14D2B883200}">
      <dgm:prSet/>
      <dgm:spPr/>
      <dgm:t>
        <a:bodyPr/>
        <a:lstStyle/>
        <a:p>
          <a:endParaRPr lang="ru-RU"/>
        </a:p>
      </dgm:t>
    </dgm:pt>
    <dgm:pt modelId="{41370D0A-C6A4-4392-8AA5-92EF2850A88A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DC5656"/>
        </a:solidFill>
      </dgm:spPr>
      <dgm:t>
        <a:bodyPr/>
        <a:lstStyle/>
        <a:p>
          <a:r>
            <a:rPr lang="ru-RU" dirty="0" smtClean="0"/>
            <a:t>Поддержка резидента при прохождении проверок</a:t>
          </a:r>
          <a:endParaRPr lang="ru-RU" dirty="0"/>
        </a:p>
      </dgm:t>
    </dgm:pt>
    <dgm:pt modelId="{EFBC11FB-A04B-422D-835C-CDF241FB5974}" type="parTrans" cxnId="{49F0B558-CFE4-47A9-A9B9-4982D0F750DE}">
      <dgm:prSet/>
      <dgm:spPr/>
      <dgm:t>
        <a:bodyPr/>
        <a:lstStyle/>
        <a:p>
          <a:endParaRPr lang="ru-RU"/>
        </a:p>
      </dgm:t>
    </dgm:pt>
    <dgm:pt modelId="{0F300232-2D93-45A9-B726-38051028E6D1}" type="sibTrans" cxnId="{49F0B558-CFE4-47A9-A9B9-4982D0F750DE}">
      <dgm:prSet/>
      <dgm:spPr/>
      <dgm:t>
        <a:bodyPr/>
        <a:lstStyle/>
        <a:p>
          <a:endParaRPr lang="ru-RU"/>
        </a:p>
      </dgm:t>
    </dgm:pt>
    <dgm:pt modelId="{BC25D2A4-DB16-441E-8B36-C582F86C86A4}" type="pres">
      <dgm:prSet presAssocID="{C3FA425E-1A35-4776-B6C7-D7EE99BF87C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422AB7-C2A6-4C8D-B982-1659FC71E9A7}" type="pres">
      <dgm:prSet presAssocID="{7CBCDCC8-1ADA-4427-867F-0427CDE89E34}" presName="parentLin" presStyleCnt="0"/>
      <dgm:spPr/>
    </dgm:pt>
    <dgm:pt modelId="{32DFF903-F266-4FF4-817A-A7F136F5BD3B}" type="pres">
      <dgm:prSet presAssocID="{7CBCDCC8-1ADA-4427-867F-0427CDE89E34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E8C14F1-09E0-47FC-B433-2FB1E6CFFA22}" type="pres">
      <dgm:prSet presAssocID="{7CBCDCC8-1ADA-4427-867F-0427CDE89E34}" presName="parentText" presStyleLbl="node1" presStyleIdx="0" presStyleCnt="3" custScaleX="1322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9F19CA-9FBD-4B44-9371-8334814BE937}" type="pres">
      <dgm:prSet presAssocID="{7CBCDCC8-1ADA-4427-867F-0427CDE89E34}" presName="negativeSpace" presStyleCnt="0"/>
      <dgm:spPr/>
    </dgm:pt>
    <dgm:pt modelId="{DF85DFAF-AFA2-4512-8753-49C3403D6786}" type="pres">
      <dgm:prSet presAssocID="{7CBCDCC8-1ADA-4427-867F-0427CDE89E34}" presName="childText" presStyleLbl="conFgAcc1" presStyleIdx="0" presStyleCnt="3">
        <dgm:presLayoutVars>
          <dgm:bulletEnabled val="1"/>
        </dgm:presLayoutVars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F6396FA4-57B7-4865-AB4D-297A35412935}" type="pres">
      <dgm:prSet presAssocID="{251A5642-F707-4222-A585-EBA5A3BFFEC2}" presName="spaceBetweenRectangles" presStyleCnt="0"/>
      <dgm:spPr/>
    </dgm:pt>
    <dgm:pt modelId="{F71E1223-861E-4FFE-927E-5007AA89A8FE}" type="pres">
      <dgm:prSet presAssocID="{7E3DD5D7-0408-4E76-BFE3-089F5D9042AA}" presName="parentLin" presStyleCnt="0"/>
      <dgm:spPr/>
    </dgm:pt>
    <dgm:pt modelId="{5C180E96-DE57-41E2-AE15-25394C2AE2BC}" type="pres">
      <dgm:prSet presAssocID="{7E3DD5D7-0408-4E76-BFE3-089F5D9042A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98086144-684C-4D41-BBE3-920A9033ED2E}" type="pres">
      <dgm:prSet presAssocID="{7E3DD5D7-0408-4E76-BFE3-089F5D9042AA}" presName="parentText" presStyleLbl="node1" presStyleIdx="1" presStyleCnt="3" custScaleX="132265" custScaleY="1036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213B51-B7E5-473C-8028-0F7F0B78E71A}" type="pres">
      <dgm:prSet presAssocID="{7E3DD5D7-0408-4E76-BFE3-089F5D9042AA}" presName="negativeSpace" presStyleCnt="0"/>
      <dgm:spPr/>
    </dgm:pt>
    <dgm:pt modelId="{3ADA4632-DF30-4DE9-A12F-DF8F42EE2BEC}" type="pres">
      <dgm:prSet presAssocID="{7E3DD5D7-0408-4E76-BFE3-089F5D9042AA}" presName="childText" presStyleLbl="conFgAcc1" presStyleIdx="1" presStyleCnt="3">
        <dgm:presLayoutVars>
          <dgm:bulletEnabled val="1"/>
        </dgm:presLayoutVars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B71E1AE4-22D3-41AD-8C07-3EEA3CAFB82B}" type="pres">
      <dgm:prSet presAssocID="{0E412625-DEEE-4587-8E4A-E04C269BE2E1}" presName="spaceBetweenRectangles" presStyleCnt="0"/>
      <dgm:spPr/>
    </dgm:pt>
    <dgm:pt modelId="{A3EEB0C8-BE8C-4842-BFD0-4AB9452077FB}" type="pres">
      <dgm:prSet presAssocID="{41370D0A-C6A4-4392-8AA5-92EF2850A88A}" presName="parentLin" presStyleCnt="0"/>
      <dgm:spPr/>
    </dgm:pt>
    <dgm:pt modelId="{3B287672-DC7D-40D9-A8E5-D5EBE887233E}" type="pres">
      <dgm:prSet presAssocID="{41370D0A-C6A4-4392-8AA5-92EF2850A88A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A914ED11-17E9-4D9B-A380-22902A043B45}" type="pres">
      <dgm:prSet presAssocID="{41370D0A-C6A4-4392-8AA5-92EF2850A88A}" presName="parentText" presStyleLbl="node1" presStyleIdx="2" presStyleCnt="3" custScaleX="1322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CEBB9E-F4FE-4817-A0DF-87C8BD79114A}" type="pres">
      <dgm:prSet presAssocID="{41370D0A-C6A4-4392-8AA5-92EF2850A88A}" presName="negativeSpace" presStyleCnt="0"/>
      <dgm:spPr/>
    </dgm:pt>
    <dgm:pt modelId="{81F1281A-3F3D-4BF5-809C-EA57047C5D24}" type="pres">
      <dgm:prSet presAssocID="{41370D0A-C6A4-4392-8AA5-92EF2850A88A}" presName="childText" presStyleLbl="conFgAcc1" presStyleIdx="2" presStyleCnt="3">
        <dgm:presLayoutVars>
          <dgm:bulletEnabled val="1"/>
        </dgm:presLayoutVars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</dgm:ptLst>
  <dgm:cxnLst>
    <dgm:cxn modelId="{E753BDDD-CC56-3C46-926B-152C6C78BB31}" type="presOf" srcId="{7E3DD5D7-0408-4E76-BFE3-089F5D9042AA}" destId="{5C180E96-DE57-41E2-AE15-25394C2AE2BC}" srcOrd="0" destOrd="0" presId="urn:microsoft.com/office/officeart/2005/8/layout/list1"/>
    <dgm:cxn modelId="{3B17287F-13BE-6449-AA1C-FF79A78B2245}" type="presOf" srcId="{7E3DD5D7-0408-4E76-BFE3-089F5D9042AA}" destId="{98086144-684C-4D41-BBE3-920A9033ED2E}" srcOrd="1" destOrd="0" presId="urn:microsoft.com/office/officeart/2005/8/layout/list1"/>
    <dgm:cxn modelId="{336D7E14-334E-4595-A97D-7836322D4FC4}" srcId="{C3FA425E-1A35-4776-B6C7-D7EE99BF87C3}" destId="{7CBCDCC8-1ADA-4427-867F-0427CDE89E34}" srcOrd="0" destOrd="0" parTransId="{4FA11F94-DA9B-47C1-8DFA-0EBC4DAC1C05}" sibTransId="{251A5642-F707-4222-A585-EBA5A3BFFEC2}"/>
    <dgm:cxn modelId="{1365C671-9F54-2741-9BA0-5E18135055A1}" type="presOf" srcId="{C3FA425E-1A35-4776-B6C7-D7EE99BF87C3}" destId="{BC25D2A4-DB16-441E-8B36-C582F86C86A4}" srcOrd="0" destOrd="0" presId="urn:microsoft.com/office/officeart/2005/8/layout/list1"/>
    <dgm:cxn modelId="{DD2F6C59-930E-2349-9527-C91B22143BE1}" type="presOf" srcId="{41370D0A-C6A4-4392-8AA5-92EF2850A88A}" destId="{3B287672-DC7D-40D9-A8E5-D5EBE887233E}" srcOrd="0" destOrd="0" presId="urn:microsoft.com/office/officeart/2005/8/layout/list1"/>
    <dgm:cxn modelId="{6654737B-7B58-2744-98CB-DF1793B57B69}" type="presOf" srcId="{41370D0A-C6A4-4392-8AA5-92EF2850A88A}" destId="{A914ED11-17E9-4D9B-A380-22902A043B45}" srcOrd="1" destOrd="0" presId="urn:microsoft.com/office/officeart/2005/8/layout/list1"/>
    <dgm:cxn modelId="{49F0B558-CFE4-47A9-A9B9-4982D0F750DE}" srcId="{C3FA425E-1A35-4776-B6C7-D7EE99BF87C3}" destId="{41370D0A-C6A4-4392-8AA5-92EF2850A88A}" srcOrd="2" destOrd="0" parTransId="{EFBC11FB-A04B-422D-835C-CDF241FB5974}" sibTransId="{0F300232-2D93-45A9-B726-38051028E6D1}"/>
    <dgm:cxn modelId="{E8BB9E99-1DED-4BEB-8460-C14D2B883200}" srcId="{C3FA425E-1A35-4776-B6C7-D7EE99BF87C3}" destId="{7E3DD5D7-0408-4E76-BFE3-089F5D9042AA}" srcOrd="1" destOrd="0" parTransId="{3AF63E84-027B-4276-B791-EDE1ED885D8C}" sibTransId="{0E412625-DEEE-4587-8E4A-E04C269BE2E1}"/>
    <dgm:cxn modelId="{B29F878B-ED05-8641-B6B7-A2553721419C}" type="presOf" srcId="{7CBCDCC8-1ADA-4427-867F-0427CDE89E34}" destId="{32DFF903-F266-4FF4-817A-A7F136F5BD3B}" srcOrd="0" destOrd="0" presId="urn:microsoft.com/office/officeart/2005/8/layout/list1"/>
    <dgm:cxn modelId="{8DF15BA0-0B3F-864A-8E1E-79BED0A2EA1D}" type="presOf" srcId="{7CBCDCC8-1ADA-4427-867F-0427CDE89E34}" destId="{BE8C14F1-09E0-47FC-B433-2FB1E6CFFA22}" srcOrd="1" destOrd="0" presId="urn:microsoft.com/office/officeart/2005/8/layout/list1"/>
    <dgm:cxn modelId="{A049BE06-C5FC-374E-B6A6-15AD111FAAD4}" type="presParOf" srcId="{BC25D2A4-DB16-441E-8B36-C582F86C86A4}" destId="{15422AB7-C2A6-4C8D-B982-1659FC71E9A7}" srcOrd="0" destOrd="0" presId="urn:microsoft.com/office/officeart/2005/8/layout/list1"/>
    <dgm:cxn modelId="{2019F0B8-7214-114E-B852-C882E264BEB4}" type="presParOf" srcId="{15422AB7-C2A6-4C8D-B982-1659FC71E9A7}" destId="{32DFF903-F266-4FF4-817A-A7F136F5BD3B}" srcOrd="0" destOrd="0" presId="urn:microsoft.com/office/officeart/2005/8/layout/list1"/>
    <dgm:cxn modelId="{6C0EC5E2-C5B3-3A48-9C49-87D69F77C036}" type="presParOf" srcId="{15422AB7-C2A6-4C8D-B982-1659FC71E9A7}" destId="{BE8C14F1-09E0-47FC-B433-2FB1E6CFFA22}" srcOrd="1" destOrd="0" presId="urn:microsoft.com/office/officeart/2005/8/layout/list1"/>
    <dgm:cxn modelId="{F46D44DD-FB89-2B40-8909-380412EC60EB}" type="presParOf" srcId="{BC25D2A4-DB16-441E-8B36-C582F86C86A4}" destId="{AA9F19CA-9FBD-4B44-9371-8334814BE937}" srcOrd="1" destOrd="0" presId="urn:microsoft.com/office/officeart/2005/8/layout/list1"/>
    <dgm:cxn modelId="{E7F4F640-4BA2-C446-B965-DFA47B4E39FC}" type="presParOf" srcId="{BC25D2A4-DB16-441E-8B36-C582F86C86A4}" destId="{DF85DFAF-AFA2-4512-8753-49C3403D6786}" srcOrd="2" destOrd="0" presId="urn:microsoft.com/office/officeart/2005/8/layout/list1"/>
    <dgm:cxn modelId="{93EC6223-751C-144E-8C82-88627A32A392}" type="presParOf" srcId="{BC25D2A4-DB16-441E-8B36-C582F86C86A4}" destId="{F6396FA4-57B7-4865-AB4D-297A35412935}" srcOrd="3" destOrd="0" presId="urn:microsoft.com/office/officeart/2005/8/layout/list1"/>
    <dgm:cxn modelId="{14ECCBEB-0C94-5540-82AF-4C986CA4E841}" type="presParOf" srcId="{BC25D2A4-DB16-441E-8B36-C582F86C86A4}" destId="{F71E1223-861E-4FFE-927E-5007AA89A8FE}" srcOrd="4" destOrd="0" presId="urn:microsoft.com/office/officeart/2005/8/layout/list1"/>
    <dgm:cxn modelId="{5FD2DE5D-A516-884E-A8A0-F31B73D825F3}" type="presParOf" srcId="{F71E1223-861E-4FFE-927E-5007AA89A8FE}" destId="{5C180E96-DE57-41E2-AE15-25394C2AE2BC}" srcOrd="0" destOrd="0" presId="urn:microsoft.com/office/officeart/2005/8/layout/list1"/>
    <dgm:cxn modelId="{03FB1DA0-C052-8F41-BF7D-C0F8BB600676}" type="presParOf" srcId="{F71E1223-861E-4FFE-927E-5007AA89A8FE}" destId="{98086144-684C-4D41-BBE3-920A9033ED2E}" srcOrd="1" destOrd="0" presId="urn:microsoft.com/office/officeart/2005/8/layout/list1"/>
    <dgm:cxn modelId="{97DF80D3-8EA3-B14E-BE65-EA45BD2EFF38}" type="presParOf" srcId="{BC25D2A4-DB16-441E-8B36-C582F86C86A4}" destId="{C4213B51-B7E5-473C-8028-0F7F0B78E71A}" srcOrd="5" destOrd="0" presId="urn:microsoft.com/office/officeart/2005/8/layout/list1"/>
    <dgm:cxn modelId="{441866A3-68A6-1145-A2A9-FA633FB7CD3C}" type="presParOf" srcId="{BC25D2A4-DB16-441E-8B36-C582F86C86A4}" destId="{3ADA4632-DF30-4DE9-A12F-DF8F42EE2BEC}" srcOrd="6" destOrd="0" presId="urn:microsoft.com/office/officeart/2005/8/layout/list1"/>
    <dgm:cxn modelId="{6ADF9188-32CE-6140-9233-DC544E9DFF9B}" type="presParOf" srcId="{BC25D2A4-DB16-441E-8B36-C582F86C86A4}" destId="{B71E1AE4-22D3-41AD-8C07-3EEA3CAFB82B}" srcOrd="7" destOrd="0" presId="urn:microsoft.com/office/officeart/2005/8/layout/list1"/>
    <dgm:cxn modelId="{54EA2FA7-F9E5-C445-8A69-DD7EB73184C9}" type="presParOf" srcId="{BC25D2A4-DB16-441E-8B36-C582F86C86A4}" destId="{A3EEB0C8-BE8C-4842-BFD0-4AB9452077FB}" srcOrd="8" destOrd="0" presId="urn:microsoft.com/office/officeart/2005/8/layout/list1"/>
    <dgm:cxn modelId="{032D51C2-0E7A-6041-A399-3D4E64054AEC}" type="presParOf" srcId="{A3EEB0C8-BE8C-4842-BFD0-4AB9452077FB}" destId="{3B287672-DC7D-40D9-A8E5-D5EBE887233E}" srcOrd="0" destOrd="0" presId="urn:microsoft.com/office/officeart/2005/8/layout/list1"/>
    <dgm:cxn modelId="{F80D16D3-A923-614E-80F8-8C1ADAC1C3CB}" type="presParOf" srcId="{A3EEB0C8-BE8C-4842-BFD0-4AB9452077FB}" destId="{A914ED11-17E9-4D9B-A380-22902A043B45}" srcOrd="1" destOrd="0" presId="urn:microsoft.com/office/officeart/2005/8/layout/list1"/>
    <dgm:cxn modelId="{4D12D769-9FF7-3D41-AA9D-D54AB445815D}" type="presParOf" srcId="{BC25D2A4-DB16-441E-8B36-C582F86C86A4}" destId="{2ACEBB9E-F4FE-4817-A0DF-87C8BD79114A}" srcOrd="9" destOrd="0" presId="urn:microsoft.com/office/officeart/2005/8/layout/list1"/>
    <dgm:cxn modelId="{FF53510C-3E45-D345-A4F8-90A10CE1DCC9}" type="presParOf" srcId="{BC25D2A4-DB16-441E-8B36-C582F86C86A4}" destId="{81F1281A-3F3D-4BF5-809C-EA57047C5D2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63CF93A-D874-4EA6-9F2B-950075643E2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95C80C-8149-4E68-9597-EAB6D3720163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DC5656"/>
        </a:solidFill>
      </dgm:spPr>
      <dgm:t>
        <a:bodyPr/>
        <a:lstStyle/>
        <a:p>
          <a:r>
            <a:rPr lang="ru-RU" sz="2000" b="1" dirty="0" smtClean="0"/>
            <a:t>На территории Парка расположен современный контейнерный терминал</a:t>
          </a:r>
          <a:endParaRPr lang="ru-RU" sz="2000" b="1" dirty="0"/>
        </a:p>
      </dgm:t>
    </dgm:pt>
    <dgm:pt modelId="{3C2AE66D-3337-4432-B7EE-C239AB21CAEE}" type="parTrans" cxnId="{AC3F5BAE-90B9-4561-87D1-EEB8E4DB054A}">
      <dgm:prSet/>
      <dgm:spPr/>
      <dgm:t>
        <a:bodyPr/>
        <a:lstStyle/>
        <a:p>
          <a:endParaRPr lang="ru-RU"/>
        </a:p>
      </dgm:t>
    </dgm:pt>
    <dgm:pt modelId="{045B45DE-72F9-44DC-BAE9-2F15EB88919F}" type="sibTrans" cxnId="{AC3F5BAE-90B9-4561-87D1-EEB8E4DB054A}">
      <dgm:prSet/>
      <dgm:spPr>
        <a:ln>
          <a:solidFill>
            <a:srgbClr val="AE1233"/>
          </a:solidFill>
        </a:ln>
      </dgm:spPr>
      <dgm:t>
        <a:bodyPr/>
        <a:lstStyle/>
        <a:p>
          <a:endParaRPr lang="ru-RU"/>
        </a:p>
      </dgm:t>
    </dgm:pt>
    <dgm:pt modelId="{1A14E51D-E257-417A-8DFB-1996AC0EDEB1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DC5656"/>
        </a:solidFill>
      </dgm:spPr>
      <dgm:t>
        <a:bodyPr/>
        <a:lstStyle/>
        <a:p>
          <a:r>
            <a:rPr lang="ru-RU" sz="2000" b="1" dirty="0" smtClean="0"/>
            <a:t>Резиденты обеспечены удобными условиями организации отправки/доставки грузов</a:t>
          </a:r>
        </a:p>
      </dgm:t>
    </dgm:pt>
    <dgm:pt modelId="{0FC54083-41B9-45A2-87BC-E32AB4724CA5}" type="parTrans" cxnId="{8C5B83E7-4699-4652-B17E-A2A4C4EDA88D}">
      <dgm:prSet/>
      <dgm:spPr/>
      <dgm:t>
        <a:bodyPr/>
        <a:lstStyle/>
        <a:p>
          <a:endParaRPr lang="ru-RU"/>
        </a:p>
      </dgm:t>
    </dgm:pt>
    <dgm:pt modelId="{974D59AA-0D09-43A2-B172-F31C54359A2C}" type="sibTrans" cxnId="{8C5B83E7-4699-4652-B17E-A2A4C4EDA88D}">
      <dgm:prSet/>
      <dgm:spPr/>
      <dgm:t>
        <a:bodyPr/>
        <a:lstStyle/>
        <a:p>
          <a:endParaRPr lang="ru-RU"/>
        </a:p>
      </dgm:t>
    </dgm:pt>
    <dgm:pt modelId="{3BAC634D-A34C-4BEB-9BB2-36320C843075}" type="pres">
      <dgm:prSet presAssocID="{163CF93A-D874-4EA6-9F2B-950075643E2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D60772F-A3B3-4AD4-A2B5-D5A59589B427}" type="pres">
      <dgm:prSet presAssocID="{163CF93A-D874-4EA6-9F2B-950075643E2E}" presName="Name1" presStyleCnt="0"/>
      <dgm:spPr/>
    </dgm:pt>
    <dgm:pt modelId="{4BE39A35-E10A-4856-B673-CEEAA0E34BED}" type="pres">
      <dgm:prSet presAssocID="{163CF93A-D874-4EA6-9F2B-950075643E2E}" presName="cycle" presStyleCnt="0"/>
      <dgm:spPr/>
    </dgm:pt>
    <dgm:pt modelId="{7F99E3DC-37BB-40A9-A6D5-5CAFFDA1F381}" type="pres">
      <dgm:prSet presAssocID="{163CF93A-D874-4EA6-9F2B-950075643E2E}" presName="srcNode" presStyleLbl="node1" presStyleIdx="0" presStyleCnt="2"/>
      <dgm:spPr/>
    </dgm:pt>
    <dgm:pt modelId="{5CABECB6-23EE-4B38-86B4-FA5CBC50580A}" type="pres">
      <dgm:prSet presAssocID="{163CF93A-D874-4EA6-9F2B-950075643E2E}" presName="conn" presStyleLbl="parChTrans1D2" presStyleIdx="0" presStyleCnt="1"/>
      <dgm:spPr/>
      <dgm:t>
        <a:bodyPr/>
        <a:lstStyle/>
        <a:p>
          <a:endParaRPr lang="ru-RU"/>
        </a:p>
      </dgm:t>
    </dgm:pt>
    <dgm:pt modelId="{BCC1DB34-47BC-4B36-BD4F-528CCCB2777A}" type="pres">
      <dgm:prSet presAssocID="{163CF93A-D874-4EA6-9F2B-950075643E2E}" presName="extraNode" presStyleLbl="node1" presStyleIdx="0" presStyleCnt="2"/>
      <dgm:spPr/>
    </dgm:pt>
    <dgm:pt modelId="{CCD5C1A9-7C27-44F9-A7B5-AFF67F4F4D9E}" type="pres">
      <dgm:prSet presAssocID="{163CF93A-D874-4EA6-9F2B-950075643E2E}" presName="dstNode" presStyleLbl="node1" presStyleIdx="0" presStyleCnt="2"/>
      <dgm:spPr/>
    </dgm:pt>
    <dgm:pt modelId="{DE1B307C-2833-429E-AF9D-D151455E7F8C}" type="pres">
      <dgm:prSet presAssocID="{4095C80C-8149-4E68-9597-EAB6D3720163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DC60F7-6E3F-48C4-ABCF-7FEEFE1F7AA7}" type="pres">
      <dgm:prSet presAssocID="{4095C80C-8149-4E68-9597-EAB6D3720163}" presName="accent_1" presStyleCnt="0"/>
      <dgm:spPr/>
    </dgm:pt>
    <dgm:pt modelId="{23D600D8-0FD4-4B72-BE78-FD526A588E05}" type="pres">
      <dgm:prSet presAssocID="{4095C80C-8149-4E68-9597-EAB6D3720163}" presName="accentRepeatNode" presStyleLbl="solidFgAcc1" presStyleIdx="0" presStyleCnt="2" custScaleX="78391" custScaleY="7839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38100">
          <a:solidFill>
            <a:srgbClr val="AE123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</dgm:pt>
    <dgm:pt modelId="{2148E2E0-5BAC-42C4-B048-6FA46591C7DB}" type="pres">
      <dgm:prSet presAssocID="{1A14E51D-E257-417A-8DFB-1996AC0EDEB1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8C9359-BEA1-46DD-9F60-D0A71324D796}" type="pres">
      <dgm:prSet presAssocID="{1A14E51D-E257-417A-8DFB-1996AC0EDEB1}" presName="accent_2" presStyleCnt="0"/>
      <dgm:spPr/>
    </dgm:pt>
    <dgm:pt modelId="{10323310-5E83-468F-91FB-735DC74C6908}" type="pres">
      <dgm:prSet presAssocID="{1A14E51D-E257-417A-8DFB-1996AC0EDEB1}" presName="accentRepeatNode" presStyleLbl="solidFgAcc1" presStyleIdx="1" presStyleCnt="2" custScaleX="78391" custScaleY="78391"/>
      <dgm:spPr>
        <a:blipFill rotWithShape="0">
          <a:blip xmlns:r="http://schemas.openxmlformats.org/officeDocument/2006/relationships" r:embed="rId2"/>
          <a:stretch>
            <a:fillRect/>
          </a:stretch>
        </a:blipFill>
        <a:ln w="38100">
          <a:solidFill>
            <a:srgbClr val="AE123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</dgm:pt>
  </dgm:ptLst>
  <dgm:cxnLst>
    <dgm:cxn modelId="{E2D83816-4222-6B41-819E-702EA1DE97C6}" type="presOf" srcId="{4095C80C-8149-4E68-9597-EAB6D3720163}" destId="{DE1B307C-2833-429E-AF9D-D151455E7F8C}" srcOrd="0" destOrd="0" presId="urn:microsoft.com/office/officeart/2008/layout/VerticalCurvedList"/>
    <dgm:cxn modelId="{AC3F5BAE-90B9-4561-87D1-EEB8E4DB054A}" srcId="{163CF93A-D874-4EA6-9F2B-950075643E2E}" destId="{4095C80C-8149-4E68-9597-EAB6D3720163}" srcOrd="0" destOrd="0" parTransId="{3C2AE66D-3337-4432-B7EE-C239AB21CAEE}" sibTransId="{045B45DE-72F9-44DC-BAE9-2F15EB88919F}"/>
    <dgm:cxn modelId="{8C5B83E7-4699-4652-B17E-A2A4C4EDA88D}" srcId="{163CF93A-D874-4EA6-9F2B-950075643E2E}" destId="{1A14E51D-E257-417A-8DFB-1996AC0EDEB1}" srcOrd="1" destOrd="0" parTransId="{0FC54083-41B9-45A2-87BC-E32AB4724CA5}" sibTransId="{974D59AA-0D09-43A2-B172-F31C54359A2C}"/>
    <dgm:cxn modelId="{C6D9E920-03F9-E645-9414-3C8ABC242A4B}" type="presOf" srcId="{045B45DE-72F9-44DC-BAE9-2F15EB88919F}" destId="{5CABECB6-23EE-4B38-86B4-FA5CBC50580A}" srcOrd="0" destOrd="0" presId="urn:microsoft.com/office/officeart/2008/layout/VerticalCurvedList"/>
    <dgm:cxn modelId="{94834C13-4040-0A49-9990-BAF01A5A0C55}" type="presOf" srcId="{163CF93A-D874-4EA6-9F2B-950075643E2E}" destId="{3BAC634D-A34C-4BEB-9BB2-36320C843075}" srcOrd="0" destOrd="0" presId="urn:microsoft.com/office/officeart/2008/layout/VerticalCurvedList"/>
    <dgm:cxn modelId="{E1555763-8732-8A4F-893D-C8FA27652412}" type="presOf" srcId="{1A14E51D-E257-417A-8DFB-1996AC0EDEB1}" destId="{2148E2E0-5BAC-42C4-B048-6FA46591C7DB}" srcOrd="0" destOrd="0" presId="urn:microsoft.com/office/officeart/2008/layout/VerticalCurvedList"/>
    <dgm:cxn modelId="{38B83701-D591-CF4C-9631-C341632326C8}" type="presParOf" srcId="{3BAC634D-A34C-4BEB-9BB2-36320C843075}" destId="{AD60772F-A3B3-4AD4-A2B5-D5A59589B427}" srcOrd="0" destOrd="0" presId="urn:microsoft.com/office/officeart/2008/layout/VerticalCurvedList"/>
    <dgm:cxn modelId="{40D2C46C-429E-1640-864F-008FBBFB639D}" type="presParOf" srcId="{AD60772F-A3B3-4AD4-A2B5-D5A59589B427}" destId="{4BE39A35-E10A-4856-B673-CEEAA0E34BED}" srcOrd="0" destOrd="0" presId="urn:microsoft.com/office/officeart/2008/layout/VerticalCurvedList"/>
    <dgm:cxn modelId="{33034DA0-E755-8846-B306-A5BAD39DCBFF}" type="presParOf" srcId="{4BE39A35-E10A-4856-B673-CEEAA0E34BED}" destId="{7F99E3DC-37BB-40A9-A6D5-5CAFFDA1F381}" srcOrd="0" destOrd="0" presId="urn:microsoft.com/office/officeart/2008/layout/VerticalCurvedList"/>
    <dgm:cxn modelId="{F51919C8-53BC-864E-B7E4-FAF375F57724}" type="presParOf" srcId="{4BE39A35-E10A-4856-B673-CEEAA0E34BED}" destId="{5CABECB6-23EE-4B38-86B4-FA5CBC50580A}" srcOrd="1" destOrd="0" presId="urn:microsoft.com/office/officeart/2008/layout/VerticalCurvedList"/>
    <dgm:cxn modelId="{03712781-F302-B145-87DD-1BCC7DE56642}" type="presParOf" srcId="{4BE39A35-E10A-4856-B673-CEEAA0E34BED}" destId="{BCC1DB34-47BC-4B36-BD4F-528CCCB2777A}" srcOrd="2" destOrd="0" presId="urn:microsoft.com/office/officeart/2008/layout/VerticalCurvedList"/>
    <dgm:cxn modelId="{9D744D03-F92A-414F-9781-5C6AB9A6FF79}" type="presParOf" srcId="{4BE39A35-E10A-4856-B673-CEEAA0E34BED}" destId="{CCD5C1A9-7C27-44F9-A7B5-AFF67F4F4D9E}" srcOrd="3" destOrd="0" presId="urn:microsoft.com/office/officeart/2008/layout/VerticalCurvedList"/>
    <dgm:cxn modelId="{B79FCC5D-6B9C-C54B-8D16-0159A1B530CB}" type="presParOf" srcId="{AD60772F-A3B3-4AD4-A2B5-D5A59589B427}" destId="{DE1B307C-2833-429E-AF9D-D151455E7F8C}" srcOrd="1" destOrd="0" presId="urn:microsoft.com/office/officeart/2008/layout/VerticalCurvedList"/>
    <dgm:cxn modelId="{9E21FBB7-3E2C-CB49-B01F-92F852460D4C}" type="presParOf" srcId="{AD60772F-A3B3-4AD4-A2B5-D5A59589B427}" destId="{FADC60F7-6E3F-48C4-ABCF-7FEEFE1F7AA7}" srcOrd="2" destOrd="0" presId="urn:microsoft.com/office/officeart/2008/layout/VerticalCurvedList"/>
    <dgm:cxn modelId="{46972019-17E1-674B-90DA-7301F2989B21}" type="presParOf" srcId="{FADC60F7-6E3F-48C4-ABCF-7FEEFE1F7AA7}" destId="{23D600D8-0FD4-4B72-BE78-FD526A588E05}" srcOrd="0" destOrd="0" presId="urn:microsoft.com/office/officeart/2008/layout/VerticalCurvedList"/>
    <dgm:cxn modelId="{AC4704B5-CF25-EA44-9245-EB1245978C13}" type="presParOf" srcId="{AD60772F-A3B3-4AD4-A2B5-D5A59589B427}" destId="{2148E2E0-5BAC-42C4-B048-6FA46591C7DB}" srcOrd="3" destOrd="0" presId="urn:microsoft.com/office/officeart/2008/layout/VerticalCurvedList"/>
    <dgm:cxn modelId="{7ACFBFEA-0DF3-2249-9A54-84AAB18E5A98}" type="presParOf" srcId="{AD60772F-A3B3-4AD4-A2B5-D5A59589B427}" destId="{868C9359-BEA1-46DD-9F60-D0A71324D796}" srcOrd="4" destOrd="0" presId="urn:microsoft.com/office/officeart/2008/layout/VerticalCurvedList"/>
    <dgm:cxn modelId="{27B91446-014B-1946-9AAE-F124ECB6A05D}" type="presParOf" srcId="{868C9359-BEA1-46DD-9F60-D0A71324D796}" destId="{10323310-5E83-468F-91FB-735DC74C6908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63CF93A-D874-4EA6-9F2B-950075643E2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95C80C-8149-4E68-9597-EAB6D3720163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DC5656"/>
        </a:solidFill>
      </dgm:spPr>
      <dgm:t>
        <a:bodyPr/>
        <a:lstStyle/>
        <a:p>
          <a:r>
            <a:rPr lang="ru-RU" sz="1400" b="1" dirty="0" smtClean="0"/>
            <a:t>Древесина</a:t>
          </a:r>
          <a:r>
            <a:rPr lang="en-US" sz="1400" b="1" dirty="0" smtClean="0"/>
            <a:t> </a:t>
          </a:r>
          <a:endParaRPr lang="ru-RU" sz="1400" b="1" dirty="0"/>
        </a:p>
      </dgm:t>
    </dgm:pt>
    <dgm:pt modelId="{3C2AE66D-3337-4432-B7EE-C239AB21CAEE}" type="parTrans" cxnId="{AC3F5BAE-90B9-4561-87D1-EEB8E4DB054A}">
      <dgm:prSet/>
      <dgm:spPr/>
      <dgm:t>
        <a:bodyPr/>
        <a:lstStyle/>
        <a:p>
          <a:endParaRPr lang="ru-RU" sz="1400" b="1"/>
        </a:p>
      </dgm:t>
    </dgm:pt>
    <dgm:pt modelId="{045B45DE-72F9-44DC-BAE9-2F15EB88919F}" type="sibTrans" cxnId="{AC3F5BAE-90B9-4561-87D1-EEB8E4DB054A}">
      <dgm:prSet/>
      <dgm:spPr>
        <a:ln>
          <a:solidFill>
            <a:srgbClr val="AE1233"/>
          </a:solidFill>
        </a:ln>
      </dgm:spPr>
      <dgm:t>
        <a:bodyPr/>
        <a:lstStyle/>
        <a:p>
          <a:endParaRPr lang="ru-RU" sz="1400" b="1"/>
        </a:p>
      </dgm:t>
    </dgm:pt>
    <dgm:pt modelId="{8752127A-422E-4751-81DB-35BADF13DD36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DC5656"/>
        </a:solidFill>
      </dgm:spPr>
      <dgm:t>
        <a:bodyPr/>
        <a:lstStyle/>
        <a:p>
          <a:r>
            <a:rPr lang="ru-RU" sz="1400" b="1" dirty="0" smtClean="0"/>
            <a:t>Уголь</a:t>
          </a:r>
          <a:r>
            <a:rPr lang="en-US" sz="1400" b="1" dirty="0" smtClean="0"/>
            <a:t>	</a:t>
          </a:r>
          <a:endParaRPr lang="ru-RU" sz="1400" b="1" dirty="0" smtClean="0"/>
        </a:p>
      </dgm:t>
    </dgm:pt>
    <dgm:pt modelId="{E3477BF1-FBAB-45A0-948D-B0A7B7CA701A}" type="parTrans" cxnId="{1DFA97CA-F2AD-4011-83FD-CF8FF8F21937}">
      <dgm:prSet/>
      <dgm:spPr/>
      <dgm:t>
        <a:bodyPr/>
        <a:lstStyle/>
        <a:p>
          <a:endParaRPr lang="ru-RU"/>
        </a:p>
      </dgm:t>
    </dgm:pt>
    <dgm:pt modelId="{F7257D5F-F54B-4E3C-9DFE-697F84B82BA9}" type="sibTrans" cxnId="{1DFA97CA-F2AD-4011-83FD-CF8FF8F21937}">
      <dgm:prSet/>
      <dgm:spPr/>
      <dgm:t>
        <a:bodyPr/>
        <a:lstStyle/>
        <a:p>
          <a:endParaRPr lang="ru-RU"/>
        </a:p>
      </dgm:t>
    </dgm:pt>
    <dgm:pt modelId="{35104B97-8479-4551-941D-69F6F78B4898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DC5656"/>
        </a:solidFill>
      </dgm:spPr>
      <dgm:t>
        <a:bodyPr/>
        <a:lstStyle/>
        <a:p>
          <a:r>
            <a:rPr lang="ru-RU" sz="1400" b="1" dirty="0" smtClean="0"/>
            <a:t>Металлы</a:t>
          </a:r>
        </a:p>
      </dgm:t>
    </dgm:pt>
    <dgm:pt modelId="{E7EE9397-7498-4E35-A0C4-3A2C24D19461}" type="parTrans" cxnId="{52675398-9328-4D2C-8D8D-4E7F70F8E039}">
      <dgm:prSet/>
      <dgm:spPr/>
      <dgm:t>
        <a:bodyPr/>
        <a:lstStyle/>
        <a:p>
          <a:endParaRPr lang="ru-RU"/>
        </a:p>
      </dgm:t>
    </dgm:pt>
    <dgm:pt modelId="{E224C2A0-FC0F-452B-9D1D-D46908F777FD}" type="sibTrans" cxnId="{52675398-9328-4D2C-8D8D-4E7F70F8E039}">
      <dgm:prSet/>
      <dgm:spPr/>
      <dgm:t>
        <a:bodyPr/>
        <a:lstStyle/>
        <a:p>
          <a:endParaRPr lang="ru-RU"/>
        </a:p>
      </dgm:t>
    </dgm:pt>
    <dgm:pt modelId="{9D9E8F57-645E-4A16-B68A-4B5ECD6B5721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DC5656"/>
        </a:solidFill>
      </dgm:spPr>
      <dgm:t>
        <a:bodyPr/>
        <a:lstStyle/>
        <a:p>
          <a:r>
            <a:rPr lang="ru-RU" sz="1400" b="1" dirty="0" smtClean="0"/>
            <a:t>Природный газ</a:t>
          </a:r>
        </a:p>
      </dgm:t>
    </dgm:pt>
    <dgm:pt modelId="{4D586A96-2431-4B72-8393-1DF739A146C0}" type="parTrans" cxnId="{6C4B3BC3-D366-44C8-8596-D0630A2D6E38}">
      <dgm:prSet/>
      <dgm:spPr/>
      <dgm:t>
        <a:bodyPr/>
        <a:lstStyle/>
        <a:p>
          <a:endParaRPr lang="ru-RU"/>
        </a:p>
      </dgm:t>
    </dgm:pt>
    <dgm:pt modelId="{23067648-7000-4E86-B8E8-F767EC305B5B}" type="sibTrans" cxnId="{6C4B3BC3-D366-44C8-8596-D0630A2D6E38}">
      <dgm:prSet/>
      <dgm:spPr/>
      <dgm:t>
        <a:bodyPr/>
        <a:lstStyle/>
        <a:p>
          <a:endParaRPr lang="ru-RU"/>
        </a:p>
      </dgm:t>
    </dgm:pt>
    <dgm:pt modelId="{80C9A429-ED8F-4CF3-B994-710B19242875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DC5656"/>
        </a:solidFill>
      </dgm:spPr>
      <dgm:t>
        <a:bodyPr/>
        <a:lstStyle/>
        <a:p>
          <a:r>
            <a:rPr lang="ru-RU" sz="1400" b="1" dirty="0" smtClean="0"/>
            <a:t>Сельхоз сырье</a:t>
          </a:r>
        </a:p>
      </dgm:t>
    </dgm:pt>
    <dgm:pt modelId="{992E14E8-2132-4240-B67D-45CAF7E558D5}" type="parTrans" cxnId="{C199DCEA-E3C4-49B5-BC2D-59ADFADBE307}">
      <dgm:prSet/>
      <dgm:spPr/>
      <dgm:t>
        <a:bodyPr/>
        <a:lstStyle/>
        <a:p>
          <a:endParaRPr lang="ru-RU"/>
        </a:p>
      </dgm:t>
    </dgm:pt>
    <dgm:pt modelId="{95307BA1-A2CB-44E5-A8E6-56773C6148BB}" type="sibTrans" cxnId="{C199DCEA-E3C4-49B5-BC2D-59ADFADBE307}">
      <dgm:prSet/>
      <dgm:spPr/>
      <dgm:t>
        <a:bodyPr/>
        <a:lstStyle/>
        <a:p>
          <a:endParaRPr lang="ru-RU"/>
        </a:p>
      </dgm:t>
    </dgm:pt>
    <dgm:pt modelId="{3BAC634D-A34C-4BEB-9BB2-36320C843075}" type="pres">
      <dgm:prSet presAssocID="{163CF93A-D874-4EA6-9F2B-950075643E2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D60772F-A3B3-4AD4-A2B5-D5A59589B427}" type="pres">
      <dgm:prSet presAssocID="{163CF93A-D874-4EA6-9F2B-950075643E2E}" presName="Name1" presStyleCnt="0"/>
      <dgm:spPr/>
    </dgm:pt>
    <dgm:pt modelId="{4BE39A35-E10A-4856-B673-CEEAA0E34BED}" type="pres">
      <dgm:prSet presAssocID="{163CF93A-D874-4EA6-9F2B-950075643E2E}" presName="cycle" presStyleCnt="0"/>
      <dgm:spPr/>
    </dgm:pt>
    <dgm:pt modelId="{7F99E3DC-37BB-40A9-A6D5-5CAFFDA1F381}" type="pres">
      <dgm:prSet presAssocID="{163CF93A-D874-4EA6-9F2B-950075643E2E}" presName="srcNode" presStyleLbl="node1" presStyleIdx="0" presStyleCnt="5"/>
      <dgm:spPr/>
    </dgm:pt>
    <dgm:pt modelId="{5CABECB6-23EE-4B38-86B4-FA5CBC50580A}" type="pres">
      <dgm:prSet presAssocID="{163CF93A-D874-4EA6-9F2B-950075643E2E}" presName="conn" presStyleLbl="parChTrans1D2" presStyleIdx="0" presStyleCnt="1"/>
      <dgm:spPr/>
      <dgm:t>
        <a:bodyPr/>
        <a:lstStyle/>
        <a:p>
          <a:endParaRPr lang="ru-RU"/>
        </a:p>
      </dgm:t>
    </dgm:pt>
    <dgm:pt modelId="{BCC1DB34-47BC-4B36-BD4F-528CCCB2777A}" type="pres">
      <dgm:prSet presAssocID="{163CF93A-D874-4EA6-9F2B-950075643E2E}" presName="extraNode" presStyleLbl="node1" presStyleIdx="0" presStyleCnt="5"/>
      <dgm:spPr/>
    </dgm:pt>
    <dgm:pt modelId="{CCD5C1A9-7C27-44F9-A7B5-AFF67F4F4D9E}" type="pres">
      <dgm:prSet presAssocID="{163CF93A-D874-4EA6-9F2B-950075643E2E}" presName="dstNode" presStyleLbl="node1" presStyleIdx="0" presStyleCnt="5"/>
      <dgm:spPr/>
    </dgm:pt>
    <dgm:pt modelId="{DE1B307C-2833-429E-AF9D-D151455E7F8C}" type="pres">
      <dgm:prSet presAssocID="{4095C80C-8149-4E68-9597-EAB6D3720163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DC60F7-6E3F-48C4-ABCF-7FEEFE1F7AA7}" type="pres">
      <dgm:prSet presAssocID="{4095C80C-8149-4E68-9597-EAB6D3720163}" presName="accent_1" presStyleCnt="0"/>
      <dgm:spPr/>
    </dgm:pt>
    <dgm:pt modelId="{23D600D8-0FD4-4B72-BE78-FD526A588E05}" type="pres">
      <dgm:prSet presAssocID="{4095C80C-8149-4E68-9597-EAB6D3720163}" presName="accentRepeatNode" presStyleLbl="solidFgAcc1" presStyleIdx="0" presStyleCnt="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38100">
          <a:solidFill>
            <a:schemeClr val="accent2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</dgm:pt>
    <dgm:pt modelId="{5019CBE7-001A-4F40-ABA4-981C68DAEC0B}" type="pres">
      <dgm:prSet presAssocID="{8752127A-422E-4751-81DB-35BADF13DD36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2ADDDF-0343-4966-B1E2-0CA05D34F1D3}" type="pres">
      <dgm:prSet presAssocID="{8752127A-422E-4751-81DB-35BADF13DD36}" presName="accent_2" presStyleCnt="0"/>
      <dgm:spPr/>
    </dgm:pt>
    <dgm:pt modelId="{6DA98151-07BE-45E6-84C1-FEE853F2B108}" type="pres">
      <dgm:prSet presAssocID="{8752127A-422E-4751-81DB-35BADF13DD36}" presName="accentRepeatNode" presStyleLbl="solidFgAcc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  <a:ln w="38100">
          <a:solidFill>
            <a:srgbClr val="AE123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</dgm:pt>
    <dgm:pt modelId="{E6C1478C-8B05-4026-92D2-91C4D2DB7E44}" type="pres">
      <dgm:prSet presAssocID="{35104B97-8479-4551-941D-69F6F78B4898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BDC9E0-871F-4F63-BAD1-834D74E2105B}" type="pres">
      <dgm:prSet presAssocID="{35104B97-8479-4551-941D-69F6F78B4898}" presName="accent_3" presStyleCnt="0"/>
      <dgm:spPr/>
    </dgm:pt>
    <dgm:pt modelId="{7D109079-1585-406C-85F3-248802A252EC}" type="pres">
      <dgm:prSet presAssocID="{35104B97-8479-4551-941D-69F6F78B4898}" presName="accentRepeatNode" presStyleLbl="solidFgAcc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  <a:ln w="38100">
          <a:solidFill>
            <a:srgbClr val="AE123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</dgm:pt>
    <dgm:pt modelId="{A67938B9-6BBB-487B-AA48-43B8007CD688}" type="pres">
      <dgm:prSet presAssocID="{9D9E8F57-645E-4A16-B68A-4B5ECD6B5721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0247D4-8C73-4DA6-A24A-07D5A3E180FC}" type="pres">
      <dgm:prSet presAssocID="{9D9E8F57-645E-4A16-B68A-4B5ECD6B5721}" presName="accent_4" presStyleCnt="0"/>
      <dgm:spPr/>
    </dgm:pt>
    <dgm:pt modelId="{BBD3164D-8730-4267-90C8-6ECAB093A37A}" type="pres">
      <dgm:prSet presAssocID="{9D9E8F57-645E-4A16-B68A-4B5ECD6B5721}" presName="accentRepeatNode" presStyleLbl="solidFgAcc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  <a:ln w="38100">
          <a:solidFill>
            <a:srgbClr val="AE123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</dgm:pt>
    <dgm:pt modelId="{33611CBC-93E1-4384-ABCF-234920BBB0ED}" type="pres">
      <dgm:prSet presAssocID="{80C9A429-ED8F-4CF3-B994-710B19242875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2520E2-4088-46D1-BD25-79AC7C886F38}" type="pres">
      <dgm:prSet presAssocID="{80C9A429-ED8F-4CF3-B994-710B19242875}" presName="accent_5" presStyleCnt="0"/>
      <dgm:spPr/>
    </dgm:pt>
    <dgm:pt modelId="{CCC8A475-9FE5-47F2-B391-A66AD7EE3753}" type="pres">
      <dgm:prSet presAssocID="{80C9A429-ED8F-4CF3-B994-710B19242875}" presName="accentRepeatNode" presStyleLbl="solidFgAcc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  <a:ln w="38100">
          <a:solidFill>
            <a:srgbClr val="AE123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</dgm:pt>
  </dgm:ptLst>
  <dgm:cxnLst>
    <dgm:cxn modelId="{52675398-9328-4D2C-8D8D-4E7F70F8E039}" srcId="{163CF93A-D874-4EA6-9F2B-950075643E2E}" destId="{35104B97-8479-4551-941D-69F6F78B4898}" srcOrd="2" destOrd="0" parTransId="{E7EE9397-7498-4E35-A0C4-3A2C24D19461}" sibTransId="{E224C2A0-FC0F-452B-9D1D-D46908F777FD}"/>
    <dgm:cxn modelId="{5DB0C766-F3B3-F945-A90B-2854978595BD}" type="presOf" srcId="{9D9E8F57-645E-4A16-B68A-4B5ECD6B5721}" destId="{A67938B9-6BBB-487B-AA48-43B8007CD688}" srcOrd="0" destOrd="0" presId="urn:microsoft.com/office/officeart/2008/layout/VerticalCurvedList"/>
    <dgm:cxn modelId="{8DC97E9F-B86F-3746-8E30-5E25FF4317C4}" type="presOf" srcId="{80C9A429-ED8F-4CF3-B994-710B19242875}" destId="{33611CBC-93E1-4384-ABCF-234920BBB0ED}" srcOrd="0" destOrd="0" presId="urn:microsoft.com/office/officeart/2008/layout/VerticalCurvedList"/>
    <dgm:cxn modelId="{8260B503-6440-474B-AE41-09A98FD90797}" type="presOf" srcId="{35104B97-8479-4551-941D-69F6F78B4898}" destId="{E6C1478C-8B05-4026-92D2-91C4D2DB7E44}" srcOrd="0" destOrd="0" presId="urn:microsoft.com/office/officeart/2008/layout/VerticalCurvedList"/>
    <dgm:cxn modelId="{68DBC396-5E1B-694E-9FE6-C323588FAB00}" type="presOf" srcId="{4095C80C-8149-4E68-9597-EAB6D3720163}" destId="{DE1B307C-2833-429E-AF9D-D151455E7F8C}" srcOrd="0" destOrd="0" presId="urn:microsoft.com/office/officeart/2008/layout/VerticalCurvedList"/>
    <dgm:cxn modelId="{C199DCEA-E3C4-49B5-BC2D-59ADFADBE307}" srcId="{163CF93A-D874-4EA6-9F2B-950075643E2E}" destId="{80C9A429-ED8F-4CF3-B994-710B19242875}" srcOrd="4" destOrd="0" parTransId="{992E14E8-2132-4240-B67D-45CAF7E558D5}" sibTransId="{95307BA1-A2CB-44E5-A8E6-56773C6148BB}"/>
    <dgm:cxn modelId="{1DFA97CA-F2AD-4011-83FD-CF8FF8F21937}" srcId="{163CF93A-D874-4EA6-9F2B-950075643E2E}" destId="{8752127A-422E-4751-81DB-35BADF13DD36}" srcOrd="1" destOrd="0" parTransId="{E3477BF1-FBAB-45A0-948D-B0A7B7CA701A}" sibTransId="{F7257D5F-F54B-4E3C-9DFE-697F84B82BA9}"/>
    <dgm:cxn modelId="{0004C1B6-EE50-4440-AA94-075BB692DBF8}" type="presOf" srcId="{163CF93A-D874-4EA6-9F2B-950075643E2E}" destId="{3BAC634D-A34C-4BEB-9BB2-36320C843075}" srcOrd="0" destOrd="0" presId="urn:microsoft.com/office/officeart/2008/layout/VerticalCurvedList"/>
    <dgm:cxn modelId="{AC3F5BAE-90B9-4561-87D1-EEB8E4DB054A}" srcId="{163CF93A-D874-4EA6-9F2B-950075643E2E}" destId="{4095C80C-8149-4E68-9597-EAB6D3720163}" srcOrd="0" destOrd="0" parTransId="{3C2AE66D-3337-4432-B7EE-C239AB21CAEE}" sibTransId="{045B45DE-72F9-44DC-BAE9-2F15EB88919F}"/>
    <dgm:cxn modelId="{6C4B3BC3-D366-44C8-8596-D0630A2D6E38}" srcId="{163CF93A-D874-4EA6-9F2B-950075643E2E}" destId="{9D9E8F57-645E-4A16-B68A-4B5ECD6B5721}" srcOrd="3" destOrd="0" parTransId="{4D586A96-2431-4B72-8393-1DF739A146C0}" sibTransId="{23067648-7000-4E86-B8E8-F767EC305B5B}"/>
    <dgm:cxn modelId="{3AB1FD02-D0F1-BD40-AF26-999B8AF51FB7}" type="presOf" srcId="{8752127A-422E-4751-81DB-35BADF13DD36}" destId="{5019CBE7-001A-4F40-ABA4-981C68DAEC0B}" srcOrd="0" destOrd="0" presId="urn:microsoft.com/office/officeart/2008/layout/VerticalCurvedList"/>
    <dgm:cxn modelId="{ED25513C-4262-6B4A-AF1E-BA901CE6DDF3}" type="presOf" srcId="{045B45DE-72F9-44DC-BAE9-2F15EB88919F}" destId="{5CABECB6-23EE-4B38-86B4-FA5CBC50580A}" srcOrd="0" destOrd="0" presId="urn:microsoft.com/office/officeart/2008/layout/VerticalCurvedList"/>
    <dgm:cxn modelId="{322CCA50-3F33-A94B-9A73-3A00705AF01F}" type="presParOf" srcId="{3BAC634D-A34C-4BEB-9BB2-36320C843075}" destId="{AD60772F-A3B3-4AD4-A2B5-D5A59589B427}" srcOrd="0" destOrd="0" presId="urn:microsoft.com/office/officeart/2008/layout/VerticalCurvedList"/>
    <dgm:cxn modelId="{2D7E3588-DBBB-D040-96C8-4FE75857D0D4}" type="presParOf" srcId="{AD60772F-A3B3-4AD4-A2B5-D5A59589B427}" destId="{4BE39A35-E10A-4856-B673-CEEAA0E34BED}" srcOrd="0" destOrd="0" presId="urn:microsoft.com/office/officeart/2008/layout/VerticalCurvedList"/>
    <dgm:cxn modelId="{C6952A2D-14FC-924B-A4A5-48839739BDE8}" type="presParOf" srcId="{4BE39A35-E10A-4856-B673-CEEAA0E34BED}" destId="{7F99E3DC-37BB-40A9-A6D5-5CAFFDA1F381}" srcOrd="0" destOrd="0" presId="urn:microsoft.com/office/officeart/2008/layout/VerticalCurvedList"/>
    <dgm:cxn modelId="{856BAF0F-7DB3-A44E-91EF-D4E40C978CD9}" type="presParOf" srcId="{4BE39A35-E10A-4856-B673-CEEAA0E34BED}" destId="{5CABECB6-23EE-4B38-86B4-FA5CBC50580A}" srcOrd="1" destOrd="0" presId="urn:microsoft.com/office/officeart/2008/layout/VerticalCurvedList"/>
    <dgm:cxn modelId="{8A816FD2-EADD-1F48-830F-BC2BAAF473BC}" type="presParOf" srcId="{4BE39A35-E10A-4856-B673-CEEAA0E34BED}" destId="{BCC1DB34-47BC-4B36-BD4F-528CCCB2777A}" srcOrd="2" destOrd="0" presId="urn:microsoft.com/office/officeart/2008/layout/VerticalCurvedList"/>
    <dgm:cxn modelId="{9F9A28A7-EB24-654E-A8CD-6C5AA7C887A0}" type="presParOf" srcId="{4BE39A35-E10A-4856-B673-CEEAA0E34BED}" destId="{CCD5C1A9-7C27-44F9-A7B5-AFF67F4F4D9E}" srcOrd="3" destOrd="0" presId="urn:microsoft.com/office/officeart/2008/layout/VerticalCurvedList"/>
    <dgm:cxn modelId="{7F91D433-EDA7-8D43-8CA9-F612D8629E19}" type="presParOf" srcId="{AD60772F-A3B3-4AD4-A2B5-D5A59589B427}" destId="{DE1B307C-2833-429E-AF9D-D151455E7F8C}" srcOrd="1" destOrd="0" presId="urn:microsoft.com/office/officeart/2008/layout/VerticalCurvedList"/>
    <dgm:cxn modelId="{A0A87415-2250-A440-AEE4-1FB7833658D0}" type="presParOf" srcId="{AD60772F-A3B3-4AD4-A2B5-D5A59589B427}" destId="{FADC60F7-6E3F-48C4-ABCF-7FEEFE1F7AA7}" srcOrd="2" destOrd="0" presId="urn:microsoft.com/office/officeart/2008/layout/VerticalCurvedList"/>
    <dgm:cxn modelId="{8A07CCEE-94FF-044C-8F41-44B76942BD51}" type="presParOf" srcId="{FADC60F7-6E3F-48C4-ABCF-7FEEFE1F7AA7}" destId="{23D600D8-0FD4-4B72-BE78-FD526A588E05}" srcOrd="0" destOrd="0" presId="urn:microsoft.com/office/officeart/2008/layout/VerticalCurvedList"/>
    <dgm:cxn modelId="{95EE326B-9602-554F-8EC2-4938E52C0F42}" type="presParOf" srcId="{AD60772F-A3B3-4AD4-A2B5-D5A59589B427}" destId="{5019CBE7-001A-4F40-ABA4-981C68DAEC0B}" srcOrd="3" destOrd="0" presId="urn:microsoft.com/office/officeart/2008/layout/VerticalCurvedList"/>
    <dgm:cxn modelId="{6E883368-48D4-9348-A680-3B86936F06CE}" type="presParOf" srcId="{AD60772F-A3B3-4AD4-A2B5-D5A59589B427}" destId="{922ADDDF-0343-4966-B1E2-0CA05D34F1D3}" srcOrd="4" destOrd="0" presId="urn:microsoft.com/office/officeart/2008/layout/VerticalCurvedList"/>
    <dgm:cxn modelId="{C03B2464-5081-BE4A-AF3F-28C8C3261987}" type="presParOf" srcId="{922ADDDF-0343-4966-B1E2-0CA05D34F1D3}" destId="{6DA98151-07BE-45E6-84C1-FEE853F2B108}" srcOrd="0" destOrd="0" presId="urn:microsoft.com/office/officeart/2008/layout/VerticalCurvedList"/>
    <dgm:cxn modelId="{5D51BB44-7E6B-6C4E-A95A-11D98F25E9C6}" type="presParOf" srcId="{AD60772F-A3B3-4AD4-A2B5-D5A59589B427}" destId="{E6C1478C-8B05-4026-92D2-91C4D2DB7E44}" srcOrd="5" destOrd="0" presId="urn:microsoft.com/office/officeart/2008/layout/VerticalCurvedList"/>
    <dgm:cxn modelId="{374FC082-F5E4-B34C-8C9A-0622B229859A}" type="presParOf" srcId="{AD60772F-A3B3-4AD4-A2B5-D5A59589B427}" destId="{23BDC9E0-871F-4F63-BAD1-834D74E2105B}" srcOrd="6" destOrd="0" presId="urn:microsoft.com/office/officeart/2008/layout/VerticalCurvedList"/>
    <dgm:cxn modelId="{A0600C25-31FB-0449-8D0C-33B7A8EEB497}" type="presParOf" srcId="{23BDC9E0-871F-4F63-BAD1-834D74E2105B}" destId="{7D109079-1585-406C-85F3-248802A252EC}" srcOrd="0" destOrd="0" presId="urn:microsoft.com/office/officeart/2008/layout/VerticalCurvedList"/>
    <dgm:cxn modelId="{6B50871A-2CD2-E140-ADF5-973CE69CC501}" type="presParOf" srcId="{AD60772F-A3B3-4AD4-A2B5-D5A59589B427}" destId="{A67938B9-6BBB-487B-AA48-43B8007CD688}" srcOrd="7" destOrd="0" presId="urn:microsoft.com/office/officeart/2008/layout/VerticalCurvedList"/>
    <dgm:cxn modelId="{3F8FEA6A-4085-1645-80C6-09A9444451D5}" type="presParOf" srcId="{AD60772F-A3B3-4AD4-A2B5-D5A59589B427}" destId="{1B0247D4-8C73-4DA6-A24A-07D5A3E180FC}" srcOrd="8" destOrd="0" presId="urn:microsoft.com/office/officeart/2008/layout/VerticalCurvedList"/>
    <dgm:cxn modelId="{0ADD97EE-24D7-8449-B28B-EFC3CFC8E241}" type="presParOf" srcId="{1B0247D4-8C73-4DA6-A24A-07D5A3E180FC}" destId="{BBD3164D-8730-4267-90C8-6ECAB093A37A}" srcOrd="0" destOrd="0" presId="urn:microsoft.com/office/officeart/2008/layout/VerticalCurvedList"/>
    <dgm:cxn modelId="{250FCB9B-7D39-2F4A-8719-9015BEA9A946}" type="presParOf" srcId="{AD60772F-A3B3-4AD4-A2B5-D5A59589B427}" destId="{33611CBC-93E1-4384-ABCF-234920BBB0ED}" srcOrd="9" destOrd="0" presId="urn:microsoft.com/office/officeart/2008/layout/VerticalCurvedList"/>
    <dgm:cxn modelId="{0BA31349-55E8-2448-948F-BC5BC63C15D2}" type="presParOf" srcId="{AD60772F-A3B3-4AD4-A2B5-D5A59589B427}" destId="{3B2520E2-4088-46D1-BD25-79AC7C886F38}" srcOrd="10" destOrd="0" presId="urn:microsoft.com/office/officeart/2008/layout/VerticalCurvedList"/>
    <dgm:cxn modelId="{809D2CB9-560D-CB47-8179-3332F2AFD7F7}" type="presParOf" srcId="{3B2520E2-4088-46D1-BD25-79AC7C886F38}" destId="{CCC8A475-9FE5-47F2-B391-A66AD7EE375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63CF93A-D874-4EA6-9F2B-950075643E2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95C80C-8149-4E68-9597-EAB6D3720163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DC5656"/>
        </a:solidFill>
      </dgm:spPr>
      <dgm:t>
        <a:bodyPr/>
        <a:lstStyle/>
        <a:p>
          <a:r>
            <a:rPr lang="en-US" sz="2000" b="1" dirty="0" smtClean="0"/>
            <a:t>Land development</a:t>
          </a:r>
          <a:endParaRPr lang="ru-RU" sz="2000" b="1" dirty="0"/>
        </a:p>
      </dgm:t>
    </dgm:pt>
    <dgm:pt modelId="{3C2AE66D-3337-4432-B7EE-C239AB21CAEE}" type="parTrans" cxnId="{AC3F5BAE-90B9-4561-87D1-EEB8E4DB054A}">
      <dgm:prSet/>
      <dgm:spPr/>
      <dgm:t>
        <a:bodyPr/>
        <a:lstStyle/>
        <a:p>
          <a:endParaRPr lang="ru-RU"/>
        </a:p>
      </dgm:t>
    </dgm:pt>
    <dgm:pt modelId="{045B45DE-72F9-44DC-BAE9-2F15EB88919F}" type="sibTrans" cxnId="{AC3F5BAE-90B9-4561-87D1-EEB8E4DB054A}">
      <dgm:prSet/>
      <dgm:spPr>
        <a:ln>
          <a:solidFill>
            <a:srgbClr val="AE1233"/>
          </a:solidFill>
        </a:ln>
      </dgm:spPr>
      <dgm:t>
        <a:bodyPr/>
        <a:lstStyle/>
        <a:p>
          <a:endParaRPr lang="ru-RU"/>
        </a:p>
      </dgm:t>
    </dgm:pt>
    <dgm:pt modelId="{EC458A3A-3786-4FC9-A3CE-414D7F9AAC27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DC5656"/>
        </a:solidFill>
      </dgm:spPr>
      <dgm:t>
        <a:bodyPr/>
        <a:lstStyle/>
        <a:p>
          <a:r>
            <a:rPr lang="en-US" sz="2000" b="1" dirty="0" smtClean="0"/>
            <a:t>Built-to-suit for sale or lease</a:t>
          </a:r>
          <a:endParaRPr lang="ru-RU" sz="2000" b="1" dirty="0" smtClean="0"/>
        </a:p>
      </dgm:t>
    </dgm:pt>
    <dgm:pt modelId="{A2535E2A-4CB9-4CDD-89FD-08C1A0736FA2}" type="parTrans" cxnId="{25D11FEB-FDAD-4682-90A8-A73A3E0038B4}">
      <dgm:prSet/>
      <dgm:spPr/>
      <dgm:t>
        <a:bodyPr/>
        <a:lstStyle/>
        <a:p>
          <a:endParaRPr lang="ru-RU"/>
        </a:p>
      </dgm:t>
    </dgm:pt>
    <dgm:pt modelId="{2EB3C29A-AFD2-4CC6-A6DF-5A111C7C67D7}" type="sibTrans" cxnId="{25D11FEB-FDAD-4682-90A8-A73A3E0038B4}">
      <dgm:prSet/>
      <dgm:spPr/>
      <dgm:t>
        <a:bodyPr/>
        <a:lstStyle/>
        <a:p>
          <a:endParaRPr lang="ru-RU"/>
        </a:p>
      </dgm:t>
    </dgm:pt>
    <dgm:pt modelId="{EA87884A-8B0B-42E8-A982-23FC0C5B1515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DC5656"/>
        </a:solidFill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</a:rPr>
            <a:t>Аренда или выкуп готовых производственных зданий</a:t>
          </a:r>
        </a:p>
      </dgm:t>
    </dgm:pt>
    <dgm:pt modelId="{4992499E-E892-4804-B346-728676945648}" type="parTrans" cxnId="{D53DC684-A9A2-4867-A7EE-96B057B72A4B}">
      <dgm:prSet/>
      <dgm:spPr/>
      <dgm:t>
        <a:bodyPr/>
        <a:lstStyle/>
        <a:p>
          <a:endParaRPr lang="ru-RU"/>
        </a:p>
      </dgm:t>
    </dgm:pt>
    <dgm:pt modelId="{E549ED35-A2FC-4760-809D-B8ABC97D4BD9}" type="sibTrans" cxnId="{D53DC684-A9A2-4867-A7EE-96B057B72A4B}">
      <dgm:prSet/>
      <dgm:spPr/>
      <dgm:t>
        <a:bodyPr/>
        <a:lstStyle/>
        <a:p>
          <a:endParaRPr lang="ru-RU"/>
        </a:p>
      </dgm:t>
    </dgm:pt>
    <dgm:pt modelId="{3BAC634D-A34C-4BEB-9BB2-36320C843075}" type="pres">
      <dgm:prSet presAssocID="{163CF93A-D874-4EA6-9F2B-950075643E2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D60772F-A3B3-4AD4-A2B5-D5A59589B427}" type="pres">
      <dgm:prSet presAssocID="{163CF93A-D874-4EA6-9F2B-950075643E2E}" presName="Name1" presStyleCnt="0"/>
      <dgm:spPr/>
    </dgm:pt>
    <dgm:pt modelId="{4BE39A35-E10A-4856-B673-CEEAA0E34BED}" type="pres">
      <dgm:prSet presAssocID="{163CF93A-D874-4EA6-9F2B-950075643E2E}" presName="cycle" presStyleCnt="0"/>
      <dgm:spPr/>
    </dgm:pt>
    <dgm:pt modelId="{7F99E3DC-37BB-40A9-A6D5-5CAFFDA1F381}" type="pres">
      <dgm:prSet presAssocID="{163CF93A-D874-4EA6-9F2B-950075643E2E}" presName="srcNode" presStyleLbl="node1" presStyleIdx="0" presStyleCnt="3"/>
      <dgm:spPr/>
    </dgm:pt>
    <dgm:pt modelId="{5CABECB6-23EE-4B38-86B4-FA5CBC50580A}" type="pres">
      <dgm:prSet presAssocID="{163CF93A-D874-4EA6-9F2B-950075643E2E}" presName="conn" presStyleLbl="parChTrans1D2" presStyleIdx="0" presStyleCnt="1"/>
      <dgm:spPr/>
      <dgm:t>
        <a:bodyPr/>
        <a:lstStyle/>
        <a:p>
          <a:endParaRPr lang="ru-RU"/>
        </a:p>
      </dgm:t>
    </dgm:pt>
    <dgm:pt modelId="{BCC1DB34-47BC-4B36-BD4F-528CCCB2777A}" type="pres">
      <dgm:prSet presAssocID="{163CF93A-D874-4EA6-9F2B-950075643E2E}" presName="extraNode" presStyleLbl="node1" presStyleIdx="0" presStyleCnt="3"/>
      <dgm:spPr/>
    </dgm:pt>
    <dgm:pt modelId="{CCD5C1A9-7C27-44F9-A7B5-AFF67F4F4D9E}" type="pres">
      <dgm:prSet presAssocID="{163CF93A-D874-4EA6-9F2B-950075643E2E}" presName="dstNode" presStyleLbl="node1" presStyleIdx="0" presStyleCnt="3"/>
      <dgm:spPr/>
    </dgm:pt>
    <dgm:pt modelId="{DE1B307C-2833-429E-AF9D-D151455E7F8C}" type="pres">
      <dgm:prSet presAssocID="{4095C80C-8149-4E68-9597-EAB6D3720163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DC60F7-6E3F-48C4-ABCF-7FEEFE1F7AA7}" type="pres">
      <dgm:prSet presAssocID="{4095C80C-8149-4E68-9597-EAB6D3720163}" presName="accent_1" presStyleCnt="0"/>
      <dgm:spPr/>
    </dgm:pt>
    <dgm:pt modelId="{23D600D8-0FD4-4B72-BE78-FD526A588E05}" type="pres">
      <dgm:prSet presAssocID="{4095C80C-8149-4E68-9597-EAB6D3720163}" presName="accentRepeatNode" presStyleLbl="solidFgAcc1" presStyleIdx="0" presStyleCnt="3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38100">
          <a:solidFill>
            <a:srgbClr val="AE123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</dgm:pt>
    <dgm:pt modelId="{FBD3467E-530B-4E1E-AEDE-0FFC453E1C78}" type="pres">
      <dgm:prSet presAssocID="{EC458A3A-3786-4FC9-A3CE-414D7F9AAC27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0AEEE0-EFC0-4ED3-9424-D994CAAA85FA}" type="pres">
      <dgm:prSet presAssocID="{EC458A3A-3786-4FC9-A3CE-414D7F9AAC27}" presName="accent_2" presStyleCnt="0"/>
      <dgm:spPr/>
    </dgm:pt>
    <dgm:pt modelId="{C05A00F6-B174-4CFB-B149-EC72DF307F7F}" type="pres">
      <dgm:prSet presAssocID="{EC458A3A-3786-4FC9-A3CE-414D7F9AAC27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  <a:ln w="38100">
          <a:solidFill>
            <a:srgbClr val="AE123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</dgm:pt>
    <dgm:pt modelId="{15F2EA9B-58E4-42D1-B97A-A4BDE18D01AB}" type="pres">
      <dgm:prSet presAssocID="{EA87884A-8B0B-42E8-A982-23FC0C5B1515}" presName="text_3" presStyleLbl="node1" presStyleIdx="2" presStyleCnt="3" custLinFactNeighborX="-4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DB6D50-F542-45B3-9D24-56CBEA63E5EC}" type="pres">
      <dgm:prSet presAssocID="{EA87884A-8B0B-42E8-A982-23FC0C5B1515}" presName="accent_3" presStyleCnt="0"/>
      <dgm:spPr/>
    </dgm:pt>
    <dgm:pt modelId="{95D3D7A8-EDDE-4EFD-B852-E89B72958C6E}" type="pres">
      <dgm:prSet presAssocID="{EA87884A-8B0B-42E8-A982-23FC0C5B1515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  <a:ln w="38100">
          <a:solidFill>
            <a:srgbClr val="AE123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</dgm:pt>
  </dgm:ptLst>
  <dgm:cxnLst>
    <dgm:cxn modelId="{76FBBD3D-28AA-7B4D-A603-A4BA9BDAA7E1}" type="presOf" srcId="{045B45DE-72F9-44DC-BAE9-2F15EB88919F}" destId="{5CABECB6-23EE-4B38-86B4-FA5CBC50580A}" srcOrd="0" destOrd="0" presId="urn:microsoft.com/office/officeart/2008/layout/VerticalCurvedList"/>
    <dgm:cxn modelId="{C46F7012-9E14-0F4D-A55B-F1C945088E31}" type="presOf" srcId="{EC458A3A-3786-4FC9-A3CE-414D7F9AAC27}" destId="{FBD3467E-530B-4E1E-AEDE-0FFC453E1C78}" srcOrd="0" destOrd="0" presId="urn:microsoft.com/office/officeart/2008/layout/VerticalCurvedList"/>
    <dgm:cxn modelId="{D3AEB89F-CDFD-AD42-A6B6-816B25EBC19A}" type="presOf" srcId="{163CF93A-D874-4EA6-9F2B-950075643E2E}" destId="{3BAC634D-A34C-4BEB-9BB2-36320C843075}" srcOrd="0" destOrd="0" presId="urn:microsoft.com/office/officeart/2008/layout/VerticalCurvedList"/>
    <dgm:cxn modelId="{73628AD1-6D55-6C44-893F-DD2AAA1BEDE3}" type="presOf" srcId="{4095C80C-8149-4E68-9597-EAB6D3720163}" destId="{DE1B307C-2833-429E-AF9D-D151455E7F8C}" srcOrd="0" destOrd="0" presId="urn:microsoft.com/office/officeart/2008/layout/VerticalCurvedList"/>
    <dgm:cxn modelId="{25D11FEB-FDAD-4682-90A8-A73A3E0038B4}" srcId="{163CF93A-D874-4EA6-9F2B-950075643E2E}" destId="{EC458A3A-3786-4FC9-A3CE-414D7F9AAC27}" srcOrd="1" destOrd="0" parTransId="{A2535E2A-4CB9-4CDD-89FD-08C1A0736FA2}" sibTransId="{2EB3C29A-AFD2-4CC6-A6DF-5A111C7C67D7}"/>
    <dgm:cxn modelId="{AC3F5BAE-90B9-4561-87D1-EEB8E4DB054A}" srcId="{163CF93A-D874-4EA6-9F2B-950075643E2E}" destId="{4095C80C-8149-4E68-9597-EAB6D3720163}" srcOrd="0" destOrd="0" parTransId="{3C2AE66D-3337-4432-B7EE-C239AB21CAEE}" sibTransId="{045B45DE-72F9-44DC-BAE9-2F15EB88919F}"/>
    <dgm:cxn modelId="{FC77E080-348E-F947-BB2F-F4F5E6BA840C}" type="presOf" srcId="{EA87884A-8B0B-42E8-A982-23FC0C5B1515}" destId="{15F2EA9B-58E4-42D1-B97A-A4BDE18D01AB}" srcOrd="0" destOrd="0" presId="urn:microsoft.com/office/officeart/2008/layout/VerticalCurvedList"/>
    <dgm:cxn modelId="{D53DC684-A9A2-4867-A7EE-96B057B72A4B}" srcId="{163CF93A-D874-4EA6-9F2B-950075643E2E}" destId="{EA87884A-8B0B-42E8-A982-23FC0C5B1515}" srcOrd="2" destOrd="0" parTransId="{4992499E-E892-4804-B346-728676945648}" sibTransId="{E549ED35-A2FC-4760-809D-B8ABC97D4BD9}"/>
    <dgm:cxn modelId="{D33A992F-992C-F64C-B06D-6FA4191A175C}" type="presParOf" srcId="{3BAC634D-A34C-4BEB-9BB2-36320C843075}" destId="{AD60772F-A3B3-4AD4-A2B5-D5A59589B427}" srcOrd="0" destOrd="0" presId="urn:microsoft.com/office/officeart/2008/layout/VerticalCurvedList"/>
    <dgm:cxn modelId="{96B26950-B67A-EE4F-AF76-317FD58D5419}" type="presParOf" srcId="{AD60772F-A3B3-4AD4-A2B5-D5A59589B427}" destId="{4BE39A35-E10A-4856-B673-CEEAA0E34BED}" srcOrd="0" destOrd="0" presId="urn:microsoft.com/office/officeart/2008/layout/VerticalCurvedList"/>
    <dgm:cxn modelId="{64DE06B8-A4C1-A54D-BB13-B6E4E4B47730}" type="presParOf" srcId="{4BE39A35-E10A-4856-B673-CEEAA0E34BED}" destId="{7F99E3DC-37BB-40A9-A6D5-5CAFFDA1F381}" srcOrd="0" destOrd="0" presId="urn:microsoft.com/office/officeart/2008/layout/VerticalCurvedList"/>
    <dgm:cxn modelId="{5DCAF73F-C0CB-AA4E-8864-62B6F2126CEB}" type="presParOf" srcId="{4BE39A35-E10A-4856-B673-CEEAA0E34BED}" destId="{5CABECB6-23EE-4B38-86B4-FA5CBC50580A}" srcOrd="1" destOrd="0" presId="urn:microsoft.com/office/officeart/2008/layout/VerticalCurvedList"/>
    <dgm:cxn modelId="{03E649AD-8A01-5D44-BDE2-1E5E2B908FE2}" type="presParOf" srcId="{4BE39A35-E10A-4856-B673-CEEAA0E34BED}" destId="{BCC1DB34-47BC-4B36-BD4F-528CCCB2777A}" srcOrd="2" destOrd="0" presId="urn:microsoft.com/office/officeart/2008/layout/VerticalCurvedList"/>
    <dgm:cxn modelId="{E60CD092-BC25-7940-A3F7-B0D8980FA1BC}" type="presParOf" srcId="{4BE39A35-E10A-4856-B673-CEEAA0E34BED}" destId="{CCD5C1A9-7C27-44F9-A7B5-AFF67F4F4D9E}" srcOrd="3" destOrd="0" presId="urn:microsoft.com/office/officeart/2008/layout/VerticalCurvedList"/>
    <dgm:cxn modelId="{461FC404-23E3-DA43-BA62-AA1CBBDFAA12}" type="presParOf" srcId="{AD60772F-A3B3-4AD4-A2B5-D5A59589B427}" destId="{DE1B307C-2833-429E-AF9D-D151455E7F8C}" srcOrd="1" destOrd="0" presId="urn:microsoft.com/office/officeart/2008/layout/VerticalCurvedList"/>
    <dgm:cxn modelId="{607CE7D9-6555-5C4A-B2C9-541C500F2CB8}" type="presParOf" srcId="{AD60772F-A3B3-4AD4-A2B5-D5A59589B427}" destId="{FADC60F7-6E3F-48C4-ABCF-7FEEFE1F7AA7}" srcOrd="2" destOrd="0" presId="urn:microsoft.com/office/officeart/2008/layout/VerticalCurvedList"/>
    <dgm:cxn modelId="{DA5FDC2E-1DF2-464E-B78F-425C0BA758E7}" type="presParOf" srcId="{FADC60F7-6E3F-48C4-ABCF-7FEEFE1F7AA7}" destId="{23D600D8-0FD4-4B72-BE78-FD526A588E05}" srcOrd="0" destOrd="0" presId="urn:microsoft.com/office/officeart/2008/layout/VerticalCurvedList"/>
    <dgm:cxn modelId="{CB1C9011-E23C-2A42-A3E9-5311ABC4B5C2}" type="presParOf" srcId="{AD60772F-A3B3-4AD4-A2B5-D5A59589B427}" destId="{FBD3467E-530B-4E1E-AEDE-0FFC453E1C78}" srcOrd="3" destOrd="0" presId="urn:microsoft.com/office/officeart/2008/layout/VerticalCurvedList"/>
    <dgm:cxn modelId="{A2FE96EE-50A7-9F4D-9840-82292DF550B1}" type="presParOf" srcId="{AD60772F-A3B3-4AD4-A2B5-D5A59589B427}" destId="{A30AEEE0-EFC0-4ED3-9424-D994CAAA85FA}" srcOrd="4" destOrd="0" presId="urn:microsoft.com/office/officeart/2008/layout/VerticalCurvedList"/>
    <dgm:cxn modelId="{6565B5FA-0DD4-2541-9C2D-C5F03275499D}" type="presParOf" srcId="{A30AEEE0-EFC0-4ED3-9424-D994CAAA85FA}" destId="{C05A00F6-B174-4CFB-B149-EC72DF307F7F}" srcOrd="0" destOrd="0" presId="urn:microsoft.com/office/officeart/2008/layout/VerticalCurvedList"/>
    <dgm:cxn modelId="{9207933B-538A-B846-B6C8-5D9B86F387C1}" type="presParOf" srcId="{AD60772F-A3B3-4AD4-A2B5-D5A59589B427}" destId="{15F2EA9B-58E4-42D1-B97A-A4BDE18D01AB}" srcOrd="5" destOrd="0" presId="urn:microsoft.com/office/officeart/2008/layout/VerticalCurvedList"/>
    <dgm:cxn modelId="{2D972108-8F06-8249-8D7B-E2BCFD09D56F}" type="presParOf" srcId="{AD60772F-A3B3-4AD4-A2B5-D5A59589B427}" destId="{F5DB6D50-F542-45B3-9D24-56CBEA63E5EC}" srcOrd="6" destOrd="0" presId="urn:microsoft.com/office/officeart/2008/layout/VerticalCurvedList"/>
    <dgm:cxn modelId="{B4FF2986-3EED-4647-A659-BE06F1361982}" type="presParOf" srcId="{F5DB6D50-F542-45B3-9D24-56CBEA63E5EC}" destId="{95D3D7A8-EDDE-4EFD-B852-E89B72958C6E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ABECB6-23EE-4B38-86B4-FA5CBC50580A}">
      <dsp:nvSpPr>
        <dsp:cNvPr id="0" name=""/>
        <dsp:cNvSpPr/>
      </dsp:nvSpPr>
      <dsp:spPr>
        <a:xfrm>
          <a:off x="-4675804" y="-716793"/>
          <a:ext cx="5569594" cy="5569594"/>
        </a:xfrm>
        <a:prstGeom prst="blockArc">
          <a:avLst>
            <a:gd name="adj1" fmla="val 18900000"/>
            <a:gd name="adj2" fmla="val 2700000"/>
            <a:gd name="adj3" fmla="val 388"/>
          </a:avLst>
        </a:prstGeom>
        <a:noFill/>
        <a:ln w="25400" cap="flat" cmpd="sng" algn="ctr">
          <a:solidFill>
            <a:srgbClr val="AE123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1B307C-2833-429E-AF9D-D151455E7F8C}">
      <dsp:nvSpPr>
        <dsp:cNvPr id="0" name=""/>
        <dsp:cNvSpPr/>
      </dsp:nvSpPr>
      <dsp:spPr>
        <a:xfrm>
          <a:off x="574830" y="413600"/>
          <a:ext cx="3629149" cy="827201"/>
        </a:xfrm>
        <a:prstGeom prst="rect">
          <a:avLst/>
        </a:prstGeom>
        <a:solidFill>
          <a:srgbClr val="DC565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65659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Индустриальный парк «Авангард»</a:t>
          </a:r>
          <a:endParaRPr lang="ru-RU" sz="2400" b="1" kern="1200" dirty="0"/>
        </a:p>
      </dsp:txBody>
      <dsp:txXfrm>
        <a:off x="574830" y="413600"/>
        <a:ext cx="3629149" cy="827201"/>
      </dsp:txXfrm>
    </dsp:sp>
    <dsp:sp modelId="{23D600D8-0FD4-4B72-BE78-FD526A588E05}">
      <dsp:nvSpPr>
        <dsp:cNvPr id="0" name=""/>
        <dsp:cNvSpPr/>
      </dsp:nvSpPr>
      <dsp:spPr>
        <a:xfrm>
          <a:off x="57829" y="310200"/>
          <a:ext cx="1034002" cy="103400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57150" cap="flat" cmpd="sng" algn="ctr">
          <a:solidFill>
            <a:schemeClr val="accent2">
              <a:lumMod val="75000"/>
            </a:schemeClr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EFE534D1-E37E-402C-A3F8-C0F1974F5593}">
      <dsp:nvSpPr>
        <dsp:cNvPr id="0" name=""/>
        <dsp:cNvSpPr/>
      </dsp:nvSpPr>
      <dsp:spPr>
        <a:xfrm>
          <a:off x="875518" y="1654403"/>
          <a:ext cx="3328461" cy="827201"/>
        </a:xfrm>
        <a:prstGeom prst="rect">
          <a:avLst/>
        </a:prstGeom>
        <a:solidFill>
          <a:srgbClr val="DC565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65659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Аэропорт «Новый»</a:t>
          </a:r>
          <a:endParaRPr lang="ru-RU" sz="2400" b="1" kern="1200" dirty="0"/>
        </a:p>
      </dsp:txBody>
      <dsp:txXfrm>
        <a:off x="875518" y="1654403"/>
        <a:ext cx="3328461" cy="827201"/>
      </dsp:txXfrm>
    </dsp:sp>
    <dsp:sp modelId="{408B224B-A531-4F52-82A8-73004211812F}">
      <dsp:nvSpPr>
        <dsp:cNvPr id="0" name=""/>
        <dsp:cNvSpPr/>
      </dsp:nvSpPr>
      <dsp:spPr>
        <a:xfrm>
          <a:off x="358517" y="1551003"/>
          <a:ext cx="1034002" cy="103400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57150" cap="flat" cmpd="sng" algn="ctr">
          <a:solidFill>
            <a:srgbClr val="AE1233"/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615B9C-7A10-4BB2-A852-5A99E580B6F9}">
      <dsp:nvSpPr>
        <dsp:cNvPr id="0" name=""/>
        <dsp:cNvSpPr/>
      </dsp:nvSpPr>
      <dsp:spPr>
        <a:xfrm>
          <a:off x="574830" y="2895205"/>
          <a:ext cx="3629149" cy="827201"/>
        </a:xfrm>
        <a:prstGeom prst="rect">
          <a:avLst/>
        </a:prstGeom>
        <a:solidFill>
          <a:srgbClr val="DC565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65659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Площадка</a:t>
          </a:r>
          <a:r>
            <a:rPr lang="ru-RU" sz="2000" b="1" kern="1200" baseline="0" dirty="0" smtClean="0"/>
            <a:t> «Ракитное»</a:t>
          </a:r>
          <a:endParaRPr lang="ru-RU" sz="2000" b="1" kern="1200" dirty="0"/>
        </a:p>
      </dsp:txBody>
      <dsp:txXfrm>
        <a:off x="574830" y="2895205"/>
        <a:ext cx="3629149" cy="827201"/>
      </dsp:txXfrm>
    </dsp:sp>
    <dsp:sp modelId="{A474E139-84AA-4A8C-B9F7-D23671ED1884}">
      <dsp:nvSpPr>
        <dsp:cNvPr id="0" name=""/>
        <dsp:cNvSpPr/>
      </dsp:nvSpPr>
      <dsp:spPr>
        <a:xfrm>
          <a:off x="57829" y="2791805"/>
          <a:ext cx="1034002" cy="103400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57150" cap="flat" cmpd="sng" algn="ctr">
          <a:solidFill>
            <a:srgbClr val="AE1233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ABECB6-23EE-4B38-86B4-FA5CBC50580A}">
      <dsp:nvSpPr>
        <dsp:cNvPr id="0" name=""/>
        <dsp:cNvSpPr/>
      </dsp:nvSpPr>
      <dsp:spPr>
        <a:xfrm>
          <a:off x="-4439046" y="-680799"/>
          <a:ext cx="5288343" cy="5288343"/>
        </a:xfrm>
        <a:prstGeom prst="blockArc">
          <a:avLst>
            <a:gd name="adj1" fmla="val 18900000"/>
            <a:gd name="adj2" fmla="val 2700000"/>
            <a:gd name="adj3" fmla="val 408"/>
          </a:avLst>
        </a:prstGeom>
        <a:noFill/>
        <a:ln w="25400" cap="flat" cmpd="sng" algn="ctr">
          <a:solidFill>
            <a:srgbClr val="AE123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1B307C-2833-429E-AF9D-D151455E7F8C}">
      <dsp:nvSpPr>
        <dsp:cNvPr id="0" name=""/>
        <dsp:cNvSpPr/>
      </dsp:nvSpPr>
      <dsp:spPr>
        <a:xfrm>
          <a:off x="371854" y="245342"/>
          <a:ext cx="2860855" cy="491000"/>
        </a:xfrm>
        <a:prstGeom prst="rect">
          <a:avLst/>
        </a:prstGeom>
        <a:solidFill>
          <a:srgbClr val="DC565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389731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Близость Азиатских рынков сбыта; экспортный сервис</a:t>
          </a:r>
          <a:endParaRPr lang="ru-RU" sz="1400" b="1" kern="1200" dirty="0"/>
        </a:p>
      </dsp:txBody>
      <dsp:txXfrm>
        <a:off x="371854" y="245342"/>
        <a:ext cx="2860855" cy="491000"/>
      </dsp:txXfrm>
    </dsp:sp>
    <dsp:sp modelId="{23D600D8-0FD4-4B72-BE78-FD526A588E05}">
      <dsp:nvSpPr>
        <dsp:cNvPr id="0" name=""/>
        <dsp:cNvSpPr/>
      </dsp:nvSpPr>
      <dsp:spPr>
        <a:xfrm>
          <a:off x="64979" y="183967"/>
          <a:ext cx="613750" cy="6137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accent2">
              <a:lumMod val="7500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EFE534D1-E37E-402C-A3F8-C0F1974F5593}">
      <dsp:nvSpPr>
        <dsp:cNvPr id="0" name=""/>
        <dsp:cNvSpPr/>
      </dsp:nvSpPr>
      <dsp:spPr>
        <a:xfrm>
          <a:off x="723691" y="981607"/>
          <a:ext cx="2509019" cy="491000"/>
        </a:xfrm>
        <a:prstGeom prst="rect">
          <a:avLst/>
        </a:prstGeom>
        <a:solidFill>
          <a:srgbClr val="DC565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389731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Государственная поддержка </a:t>
          </a:r>
          <a:r>
            <a:rPr lang="en-US" sz="1600" b="1" kern="1200" dirty="0" smtClean="0"/>
            <a:t>(GR)</a:t>
          </a:r>
          <a:endParaRPr lang="ru-RU" sz="1600" b="1" kern="1200" dirty="0"/>
        </a:p>
      </dsp:txBody>
      <dsp:txXfrm>
        <a:off x="723691" y="981607"/>
        <a:ext cx="2509019" cy="491000"/>
      </dsp:txXfrm>
    </dsp:sp>
    <dsp:sp modelId="{408B224B-A531-4F52-82A8-73004211812F}">
      <dsp:nvSpPr>
        <dsp:cNvPr id="0" name=""/>
        <dsp:cNvSpPr/>
      </dsp:nvSpPr>
      <dsp:spPr>
        <a:xfrm>
          <a:off x="416816" y="920232"/>
          <a:ext cx="613750" cy="6137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rgbClr val="AE1233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CE5832-06ED-4C44-9E1A-DAB045DCFB3C}">
      <dsp:nvSpPr>
        <dsp:cNvPr id="0" name=""/>
        <dsp:cNvSpPr/>
      </dsp:nvSpPr>
      <dsp:spPr>
        <a:xfrm>
          <a:off x="831676" y="1717871"/>
          <a:ext cx="2401033" cy="491000"/>
        </a:xfrm>
        <a:prstGeom prst="rect">
          <a:avLst/>
        </a:prstGeom>
        <a:solidFill>
          <a:srgbClr val="DC565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389731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Близость природных ресурсов </a:t>
          </a:r>
        </a:p>
      </dsp:txBody>
      <dsp:txXfrm>
        <a:off x="831676" y="1717871"/>
        <a:ext cx="2401033" cy="491000"/>
      </dsp:txXfrm>
    </dsp:sp>
    <dsp:sp modelId="{196547ED-5A80-46C3-A81E-09C0C649B976}">
      <dsp:nvSpPr>
        <dsp:cNvPr id="0" name=""/>
        <dsp:cNvSpPr/>
      </dsp:nvSpPr>
      <dsp:spPr>
        <a:xfrm>
          <a:off x="524801" y="1656496"/>
          <a:ext cx="613750" cy="6137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rgbClr val="930F2B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E8582-59FD-4237-ACCE-607C4A68253D}">
      <dsp:nvSpPr>
        <dsp:cNvPr id="0" name=""/>
        <dsp:cNvSpPr/>
      </dsp:nvSpPr>
      <dsp:spPr>
        <a:xfrm>
          <a:off x="723691" y="2454136"/>
          <a:ext cx="2509019" cy="491000"/>
        </a:xfrm>
        <a:prstGeom prst="rect">
          <a:avLst/>
        </a:prstGeom>
        <a:solidFill>
          <a:srgbClr val="DC565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389731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Контейнерный терминал</a:t>
          </a:r>
        </a:p>
      </dsp:txBody>
      <dsp:txXfrm>
        <a:off x="723691" y="2454136"/>
        <a:ext cx="2509019" cy="491000"/>
      </dsp:txXfrm>
    </dsp:sp>
    <dsp:sp modelId="{673E4134-87FF-4849-BB53-E3F339DE26EF}">
      <dsp:nvSpPr>
        <dsp:cNvPr id="0" name=""/>
        <dsp:cNvSpPr/>
      </dsp:nvSpPr>
      <dsp:spPr>
        <a:xfrm>
          <a:off x="416816" y="2392761"/>
          <a:ext cx="613750" cy="61375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rgbClr val="930F2B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D961D6-7194-4E4D-8721-A6A4FC8B3F5C}">
      <dsp:nvSpPr>
        <dsp:cNvPr id="0" name=""/>
        <dsp:cNvSpPr/>
      </dsp:nvSpPr>
      <dsp:spPr>
        <a:xfrm>
          <a:off x="371854" y="3190400"/>
          <a:ext cx="2860855" cy="491000"/>
        </a:xfrm>
        <a:prstGeom prst="rect">
          <a:avLst/>
        </a:prstGeom>
        <a:solidFill>
          <a:srgbClr val="DC565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389731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Свободная таможенная зона</a:t>
          </a:r>
        </a:p>
      </dsp:txBody>
      <dsp:txXfrm>
        <a:off x="371854" y="3190400"/>
        <a:ext cx="2860855" cy="491000"/>
      </dsp:txXfrm>
    </dsp:sp>
    <dsp:sp modelId="{67D08D20-6AA8-47A7-A644-BAF7D2D346A6}">
      <dsp:nvSpPr>
        <dsp:cNvPr id="0" name=""/>
        <dsp:cNvSpPr/>
      </dsp:nvSpPr>
      <dsp:spPr>
        <a:xfrm>
          <a:off x="64979" y="3129025"/>
          <a:ext cx="613750" cy="613750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38100" cap="flat" cmpd="sng" algn="ctr">
          <a:solidFill>
            <a:srgbClr val="930F2B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ABECB6-23EE-4B38-86B4-FA5CBC50580A}">
      <dsp:nvSpPr>
        <dsp:cNvPr id="0" name=""/>
        <dsp:cNvSpPr/>
      </dsp:nvSpPr>
      <dsp:spPr>
        <a:xfrm>
          <a:off x="-4882953" y="-748522"/>
          <a:ext cx="5817525" cy="5817525"/>
        </a:xfrm>
        <a:prstGeom prst="blockArc">
          <a:avLst>
            <a:gd name="adj1" fmla="val 18900000"/>
            <a:gd name="adj2" fmla="val 2700000"/>
            <a:gd name="adj3" fmla="val 371"/>
          </a:avLst>
        </a:prstGeom>
        <a:noFill/>
        <a:ln w="25400" cap="flat" cmpd="sng" algn="ctr">
          <a:solidFill>
            <a:srgbClr val="AE123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1B307C-2833-429E-AF9D-D151455E7F8C}">
      <dsp:nvSpPr>
        <dsp:cNvPr id="0" name=""/>
        <dsp:cNvSpPr/>
      </dsp:nvSpPr>
      <dsp:spPr>
        <a:xfrm>
          <a:off x="303081" y="196409"/>
          <a:ext cx="3301303" cy="392645"/>
        </a:xfrm>
        <a:prstGeom prst="rect">
          <a:avLst/>
        </a:prstGeom>
        <a:solidFill>
          <a:srgbClr val="DC565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43200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Дороги</a:t>
          </a:r>
          <a:endParaRPr lang="ru-RU" sz="2000" b="1" kern="1200" dirty="0"/>
        </a:p>
      </dsp:txBody>
      <dsp:txXfrm>
        <a:off x="303081" y="196409"/>
        <a:ext cx="3301303" cy="392645"/>
      </dsp:txXfrm>
    </dsp:sp>
    <dsp:sp modelId="{23D600D8-0FD4-4B72-BE78-FD526A588E05}">
      <dsp:nvSpPr>
        <dsp:cNvPr id="0" name=""/>
        <dsp:cNvSpPr/>
      </dsp:nvSpPr>
      <dsp:spPr>
        <a:xfrm>
          <a:off x="57678" y="147328"/>
          <a:ext cx="490806" cy="49080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rgbClr val="AE1233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5A8B7756-AF13-4A8E-AD84-8EE906402A6E}">
      <dsp:nvSpPr>
        <dsp:cNvPr id="0" name=""/>
        <dsp:cNvSpPr/>
      </dsp:nvSpPr>
      <dsp:spPr>
        <a:xfrm>
          <a:off x="658657" y="785722"/>
          <a:ext cx="2945728" cy="392645"/>
        </a:xfrm>
        <a:prstGeom prst="rect">
          <a:avLst/>
        </a:prstGeom>
        <a:solidFill>
          <a:srgbClr val="DC565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43200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Жилые комплексы</a:t>
          </a:r>
        </a:p>
      </dsp:txBody>
      <dsp:txXfrm>
        <a:off x="658657" y="785722"/>
        <a:ext cx="2945728" cy="392645"/>
      </dsp:txXfrm>
    </dsp:sp>
    <dsp:sp modelId="{A292676D-A4D3-4D44-9474-A2B9ABB0173F}">
      <dsp:nvSpPr>
        <dsp:cNvPr id="0" name=""/>
        <dsp:cNvSpPr/>
      </dsp:nvSpPr>
      <dsp:spPr>
        <a:xfrm>
          <a:off x="413253" y="736641"/>
          <a:ext cx="490806" cy="49080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rgbClr val="AE1233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EE2177-5B3D-4241-844F-9D3E6AF333B2}">
      <dsp:nvSpPr>
        <dsp:cNvPr id="0" name=""/>
        <dsp:cNvSpPr/>
      </dsp:nvSpPr>
      <dsp:spPr>
        <a:xfrm>
          <a:off x="853510" y="1374603"/>
          <a:ext cx="2750874" cy="392645"/>
        </a:xfrm>
        <a:prstGeom prst="rect">
          <a:avLst/>
        </a:prstGeom>
        <a:solidFill>
          <a:srgbClr val="DC565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43200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Гостиницы</a:t>
          </a:r>
        </a:p>
      </dsp:txBody>
      <dsp:txXfrm>
        <a:off x="853510" y="1374603"/>
        <a:ext cx="2750874" cy="392645"/>
      </dsp:txXfrm>
    </dsp:sp>
    <dsp:sp modelId="{E70580C3-625D-42A8-9D86-1A8BC41D6DD8}">
      <dsp:nvSpPr>
        <dsp:cNvPr id="0" name=""/>
        <dsp:cNvSpPr/>
      </dsp:nvSpPr>
      <dsp:spPr>
        <a:xfrm>
          <a:off x="608107" y="1325523"/>
          <a:ext cx="490806" cy="49080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rgbClr val="AE1233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BA2835-B50B-4DE3-ACF9-7DC522273B0A}">
      <dsp:nvSpPr>
        <dsp:cNvPr id="0" name=""/>
        <dsp:cNvSpPr/>
      </dsp:nvSpPr>
      <dsp:spPr>
        <a:xfrm>
          <a:off x="915725" y="1963917"/>
          <a:ext cx="2688659" cy="392645"/>
        </a:xfrm>
        <a:prstGeom prst="rect">
          <a:avLst/>
        </a:prstGeom>
        <a:solidFill>
          <a:srgbClr val="DC565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43200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Больницы</a:t>
          </a:r>
        </a:p>
      </dsp:txBody>
      <dsp:txXfrm>
        <a:off x="915725" y="1963917"/>
        <a:ext cx="2688659" cy="392645"/>
      </dsp:txXfrm>
    </dsp:sp>
    <dsp:sp modelId="{97C70CBD-9C9E-4981-8F3A-0749D7FF9EA1}">
      <dsp:nvSpPr>
        <dsp:cNvPr id="0" name=""/>
        <dsp:cNvSpPr/>
      </dsp:nvSpPr>
      <dsp:spPr>
        <a:xfrm>
          <a:off x="670322" y="1914836"/>
          <a:ext cx="490806" cy="490806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rgbClr val="AE1233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A04AC5-7BC0-4C15-8B8B-E9F4F9D040A7}">
      <dsp:nvSpPr>
        <dsp:cNvPr id="0" name=""/>
        <dsp:cNvSpPr/>
      </dsp:nvSpPr>
      <dsp:spPr>
        <a:xfrm>
          <a:off x="853510" y="2553230"/>
          <a:ext cx="2750874" cy="392645"/>
        </a:xfrm>
        <a:prstGeom prst="rect">
          <a:avLst/>
        </a:prstGeom>
        <a:solidFill>
          <a:srgbClr val="DC565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43200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Школы</a:t>
          </a:r>
        </a:p>
      </dsp:txBody>
      <dsp:txXfrm>
        <a:off x="853510" y="2553230"/>
        <a:ext cx="2750874" cy="392645"/>
      </dsp:txXfrm>
    </dsp:sp>
    <dsp:sp modelId="{8DC5E132-3DD7-4B1C-AC2C-3B97773150BA}">
      <dsp:nvSpPr>
        <dsp:cNvPr id="0" name=""/>
        <dsp:cNvSpPr/>
      </dsp:nvSpPr>
      <dsp:spPr>
        <a:xfrm>
          <a:off x="608107" y="2504150"/>
          <a:ext cx="490806" cy="490806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38100" cap="flat" cmpd="sng" algn="ctr">
          <a:solidFill>
            <a:srgbClr val="AE1233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F7420E-7922-470A-9255-7A3C23139696}">
      <dsp:nvSpPr>
        <dsp:cNvPr id="0" name=""/>
        <dsp:cNvSpPr/>
      </dsp:nvSpPr>
      <dsp:spPr>
        <a:xfrm>
          <a:off x="658657" y="3142112"/>
          <a:ext cx="2945728" cy="392645"/>
        </a:xfrm>
        <a:prstGeom prst="rect">
          <a:avLst/>
        </a:prstGeom>
        <a:solidFill>
          <a:srgbClr val="DC565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43200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Торговые центры</a:t>
          </a:r>
        </a:p>
      </dsp:txBody>
      <dsp:txXfrm>
        <a:off x="658657" y="3142112"/>
        <a:ext cx="2945728" cy="392645"/>
      </dsp:txXfrm>
    </dsp:sp>
    <dsp:sp modelId="{95B8607B-1E61-4B3A-A658-B039112615BA}">
      <dsp:nvSpPr>
        <dsp:cNvPr id="0" name=""/>
        <dsp:cNvSpPr/>
      </dsp:nvSpPr>
      <dsp:spPr>
        <a:xfrm>
          <a:off x="413253" y="3093031"/>
          <a:ext cx="490806" cy="490806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38100" cap="flat" cmpd="sng" algn="ctr">
          <a:solidFill>
            <a:srgbClr val="AE1233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09FB5D-166A-44D0-B09D-4C9149DA8BC4}">
      <dsp:nvSpPr>
        <dsp:cNvPr id="0" name=""/>
        <dsp:cNvSpPr/>
      </dsp:nvSpPr>
      <dsp:spPr>
        <a:xfrm>
          <a:off x="303081" y="3731425"/>
          <a:ext cx="3301303" cy="392645"/>
        </a:xfrm>
        <a:prstGeom prst="rect">
          <a:avLst/>
        </a:prstGeom>
        <a:solidFill>
          <a:srgbClr val="DC565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43200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Транспортная сеть</a:t>
          </a:r>
        </a:p>
      </dsp:txBody>
      <dsp:txXfrm>
        <a:off x="303081" y="3731425"/>
        <a:ext cx="3301303" cy="392645"/>
      </dsp:txXfrm>
    </dsp:sp>
    <dsp:sp modelId="{FBED70F9-CEC3-4EE2-90D9-CDC208B45BB6}">
      <dsp:nvSpPr>
        <dsp:cNvPr id="0" name=""/>
        <dsp:cNvSpPr/>
      </dsp:nvSpPr>
      <dsp:spPr>
        <a:xfrm>
          <a:off x="57678" y="3682345"/>
          <a:ext cx="490806" cy="490806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38100" cap="flat" cmpd="sng" algn="ctr">
          <a:solidFill>
            <a:srgbClr val="AE1233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ABECB6-23EE-4B38-86B4-FA5CBC50580A}">
      <dsp:nvSpPr>
        <dsp:cNvPr id="0" name=""/>
        <dsp:cNvSpPr/>
      </dsp:nvSpPr>
      <dsp:spPr>
        <a:xfrm>
          <a:off x="-4884512" y="-748522"/>
          <a:ext cx="5817525" cy="5817525"/>
        </a:xfrm>
        <a:prstGeom prst="blockArc">
          <a:avLst>
            <a:gd name="adj1" fmla="val 18900000"/>
            <a:gd name="adj2" fmla="val 2700000"/>
            <a:gd name="adj3" fmla="val 37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553741-98AE-4142-A6D3-1A9F15DFE002}">
      <dsp:nvSpPr>
        <dsp:cNvPr id="0" name=""/>
        <dsp:cNvSpPr/>
      </dsp:nvSpPr>
      <dsp:spPr>
        <a:xfrm>
          <a:off x="600067" y="432048"/>
          <a:ext cx="4381254" cy="864096"/>
        </a:xfrm>
        <a:prstGeom prst="rect">
          <a:avLst/>
        </a:prstGeom>
        <a:solidFill>
          <a:srgbClr val="DC565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68587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Осуществление подключения к инженерным сетям</a:t>
          </a:r>
          <a:endParaRPr lang="ru-RU" sz="1800" b="1" kern="1200" dirty="0"/>
        </a:p>
      </dsp:txBody>
      <dsp:txXfrm>
        <a:off x="600067" y="432048"/>
        <a:ext cx="4381254" cy="864096"/>
      </dsp:txXfrm>
    </dsp:sp>
    <dsp:sp modelId="{408B224B-A531-4F52-82A8-73004211812F}">
      <dsp:nvSpPr>
        <dsp:cNvPr id="0" name=""/>
        <dsp:cNvSpPr/>
      </dsp:nvSpPr>
      <dsp:spPr>
        <a:xfrm>
          <a:off x="60007" y="324036"/>
          <a:ext cx="1080120" cy="108012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rgbClr val="AE1233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AD62C8-2591-194B-A3E2-C39D28771C28}">
      <dsp:nvSpPr>
        <dsp:cNvPr id="0" name=""/>
        <dsp:cNvSpPr/>
      </dsp:nvSpPr>
      <dsp:spPr>
        <a:xfrm>
          <a:off x="914166" y="1728192"/>
          <a:ext cx="4067155" cy="864096"/>
        </a:xfrm>
        <a:prstGeom prst="rect">
          <a:avLst/>
        </a:prstGeom>
        <a:solidFill>
          <a:srgbClr val="DC565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68587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Поддержка при прохождении административных процедур</a:t>
          </a:r>
          <a:endParaRPr lang="ru-RU" sz="1800" b="1" kern="1200" dirty="0"/>
        </a:p>
      </dsp:txBody>
      <dsp:txXfrm>
        <a:off x="914166" y="1728192"/>
        <a:ext cx="4067155" cy="864096"/>
      </dsp:txXfrm>
    </dsp:sp>
    <dsp:sp modelId="{A474E139-84AA-4A8C-B9F7-D23671ED1884}">
      <dsp:nvSpPr>
        <dsp:cNvPr id="0" name=""/>
        <dsp:cNvSpPr/>
      </dsp:nvSpPr>
      <dsp:spPr>
        <a:xfrm>
          <a:off x="374106" y="1620180"/>
          <a:ext cx="1080120" cy="108012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rgbClr val="AE1233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C32E5-4129-C141-988C-6C82211D563A}">
      <dsp:nvSpPr>
        <dsp:cNvPr id="0" name=""/>
        <dsp:cNvSpPr/>
      </dsp:nvSpPr>
      <dsp:spPr>
        <a:xfrm>
          <a:off x="600067" y="3024336"/>
          <a:ext cx="4381254" cy="864096"/>
        </a:xfrm>
        <a:prstGeom prst="rect">
          <a:avLst/>
        </a:prstGeom>
        <a:solidFill>
          <a:srgbClr val="DC565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68587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Техническая поддержка и проведение ремонтных работ</a:t>
          </a:r>
          <a:endParaRPr lang="ru-RU" sz="1800" b="1" kern="1200" dirty="0"/>
        </a:p>
      </dsp:txBody>
      <dsp:txXfrm>
        <a:off x="600067" y="3024336"/>
        <a:ext cx="4381254" cy="864096"/>
      </dsp:txXfrm>
    </dsp:sp>
    <dsp:sp modelId="{679F8AE6-0DB8-4BBD-8459-42F478EEBF42}">
      <dsp:nvSpPr>
        <dsp:cNvPr id="0" name=""/>
        <dsp:cNvSpPr/>
      </dsp:nvSpPr>
      <dsp:spPr>
        <a:xfrm>
          <a:off x="60007" y="2916324"/>
          <a:ext cx="1080120" cy="108012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rgbClr val="AE1233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85DFAF-AFA2-4512-8753-49C3403D6786}">
      <dsp:nvSpPr>
        <dsp:cNvPr id="0" name=""/>
        <dsp:cNvSpPr/>
      </dsp:nvSpPr>
      <dsp:spPr>
        <a:xfrm>
          <a:off x="0" y="395849"/>
          <a:ext cx="3225204" cy="25200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BE8C14F1-09E0-47FC-B433-2FB1E6CFFA22}">
      <dsp:nvSpPr>
        <dsp:cNvPr id="0" name=""/>
        <dsp:cNvSpPr/>
      </dsp:nvSpPr>
      <dsp:spPr>
        <a:xfrm>
          <a:off x="161102" y="248249"/>
          <a:ext cx="2983156" cy="295200"/>
        </a:xfrm>
        <a:prstGeom prst="roundRect">
          <a:avLst/>
        </a:prstGeom>
        <a:solidFill>
          <a:srgbClr val="DC565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85334" tIns="0" rIns="85334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Ускоренная процедура получения лицензий</a:t>
          </a:r>
          <a:endParaRPr lang="ru-RU" sz="1000" kern="1200" dirty="0"/>
        </a:p>
      </dsp:txBody>
      <dsp:txXfrm>
        <a:off x="175512" y="262659"/>
        <a:ext cx="2954336" cy="266380"/>
      </dsp:txXfrm>
    </dsp:sp>
    <dsp:sp modelId="{3ADA4632-DF30-4DE9-A12F-DF8F42EE2BEC}">
      <dsp:nvSpPr>
        <dsp:cNvPr id="0" name=""/>
        <dsp:cNvSpPr/>
      </dsp:nvSpPr>
      <dsp:spPr>
        <a:xfrm>
          <a:off x="0" y="860316"/>
          <a:ext cx="3225204" cy="25200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98086144-684C-4D41-BBE3-920A9033ED2E}">
      <dsp:nvSpPr>
        <dsp:cNvPr id="0" name=""/>
        <dsp:cNvSpPr/>
      </dsp:nvSpPr>
      <dsp:spPr>
        <a:xfrm>
          <a:off x="161102" y="701849"/>
          <a:ext cx="2983156" cy="306066"/>
        </a:xfrm>
        <a:prstGeom prst="roundRect">
          <a:avLst/>
        </a:prstGeom>
        <a:solidFill>
          <a:srgbClr val="DC565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85334" tIns="0" rIns="85334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Сокращенный период  прохождения проверок</a:t>
          </a:r>
          <a:endParaRPr lang="ru-RU" sz="1000" kern="1200" dirty="0"/>
        </a:p>
      </dsp:txBody>
      <dsp:txXfrm>
        <a:off x="176043" y="716790"/>
        <a:ext cx="2953274" cy="276184"/>
      </dsp:txXfrm>
    </dsp:sp>
    <dsp:sp modelId="{81F1281A-3F3D-4BF5-809C-EA57047C5D24}">
      <dsp:nvSpPr>
        <dsp:cNvPr id="0" name=""/>
        <dsp:cNvSpPr/>
      </dsp:nvSpPr>
      <dsp:spPr>
        <a:xfrm>
          <a:off x="0" y="1313916"/>
          <a:ext cx="3225204" cy="25200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A914ED11-17E9-4D9B-A380-22902A043B45}">
      <dsp:nvSpPr>
        <dsp:cNvPr id="0" name=""/>
        <dsp:cNvSpPr/>
      </dsp:nvSpPr>
      <dsp:spPr>
        <a:xfrm>
          <a:off x="161102" y="1166316"/>
          <a:ext cx="2983156" cy="295200"/>
        </a:xfrm>
        <a:prstGeom prst="roundRect">
          <a:avLst/>
        </a:prstGeom>
        <a:solidFill>
          <a:srgbClr val="DC565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85334" tIns="0" rIns="85334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Поддержка резидента при прохождении проверок</a:t>
          </a:r>
          <a:endParaRPr lang="ru-RU" sz="1000" kern="1200" dirty="0"/>
        </a:p>
      </dsp:txBody>
      <dsp:txXfrm>
        <a:off x="175512" y="1180726"/>
        <a:ext cx="2954336" cy="2663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ABECB6-23EE-4B38-86B4-FA5CBC50580A}">
      <dsp:nvSpPr>
        <dsp:cNvPr id="0" name=""/>
        <dsp:cNvSpPr/>
      </dsp:nvSpPr>
      <dsp:spPr>
        <a:xfrm>
          <a:off x="-4884512" y="-748522"/>
          <a:ext cx="5817525" cy="5817525"/>
        </a:xfrm>
        <a:prstGeom prst="blockArc">
          <a:avLst>
            <a:gd name="adj1" fmla="val 18900000"/>
            <a:gd name="adj2" fmla="val 2700000"/>
            <a:gd name="adj3" fmla="val 371"/>
          </a:avLst>
        </a:prstGeom>
        <a:noFill/>
        <a:ln w="25400" cap="flat" cmpd="sng" algn="ctr">
          <a:solidFill>
            <a:srgbClr val="AE123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1B307C-2833-429E-AF9D-D151455E7F8C}">
      <dsp:nvSpPr>
        <dsp:cNvPr id="0" name=""/>
        <dsp:cNvSpPr/>
      </dsp:nvSpPr>
      <dsp:spPr>
        <a:xfrm>
          <a:off x="757765" y="617223"/>
          <a:ext cx="4223557" cy="1234274"/>
        </a:xfrm>
        <a:prstGeom prst="rect">
          <a:avLst/>
        </a:prstGeom>
        <a:solidFill>
          <a:srgbClr val="DC565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97970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На территории Парка расположен современный контейнерный терминал</a:t>
          </a:r>
          <a:endParaRPr lang="ru-RU" sz="2000" b="1" kern="1200" dirty="0"/>
        </a:p>
      </dsp:txBody>
      <dsp:txXfrm>
        <a:off x="757765" y="617223"/>
        <a:ext cx="4223557" cy="1234274"/>
      </dsp:txXfrm>
    </dsp:sp>
    <dsp:sp modelId="{23D600D8-0FD4-4B72-BE78-FD526A588E05}">
      <dsp:nvSpPr>
        <dsp:cNvPr id="0" name=""/>
        <dsp:cNvSpPr/>
      </dsp:nvSpPr>
      <dsp:spPr>
        <a:xfrm>
          <a:off x="153040" y="629635"/>
          <a:ext cx="1209450" cy="12094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rgbClr val="AE1233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2148E2E0-5BAC-42C4-B048-6FA46591C7DB}">
      <dsp:nvSpPr>
        <dsp:cNvPr id="0" name=""/>
        <dsp:cNvSpPr/>
      </dsp:nvSpPr>
      <dsp:spPr>
        <a:xfrm>
          <a:off x="757765" y="2468981"/>
          <a:ext cx="4223557" cy="1234274"/>
        </a:xfrm>
        <a:prstGeom prst="rect">
          <a:avLst/>
        </a:prstGeom>
        <a:solidFill>
          <a:srgbClr val="DC565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97970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Резиденты обеспечены удобными условиями организации отправки/доставки грузов</a:t>
          </a:r>
        </a:p>
      </dsp:txBody>
      <dsp:txXfrm>
        <a:off x="757765" y="2468981"/>
        <a:ext cx="4223557" cy="1234274"/>
      </dsp:txXfrm>
    </dsp:sp>
    <dsp:sp modelId="{10323310-5E83-468F-91FB-735DC74C6908}">
      <dsp:nvSpPr>
        <dsp:cNvPr id="0" name=""/>
        <dsp:cNvSpPr/>
      </dsp:nvSpPr>
      <dsp:spPr>
        <a:xfrm>
          <a:off x="153040" y="2481393"/>
          <a:ext cx="1209450" cy="12094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rgbClr val="AE1233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ABECB6-23EE-4B38-86B4-FA5CBC50580A}">
      <dsp:nvSpPr>
        <dsp:cNvPr id="0" name=""/>
        <dsp:cNvSpPr/>
      </dsp:nvSpPr>
      <dsp:spPr>
        <a:xfrm>
          <a:off x="-3662484" y="-562741"/>
          <a:ext cx="4365843" cy="4365843"/>
        </a:xfrm>
        <a:prstGeom prst="blockArc">
          <a:avLst>
            <a:gd name="adj1" fmla="val 18900000"/>
            <a:gd name="adj2" fmla="val 2700000"/>
            <a:gd name="adj3" fmla="val 495"/>
          </a:avLst>
        </a:prstGeom>
        <a:noFill/>
        <a:ln w="25400" cap="flat" cmpd="sng" algn="ctr">
          <a:solidFill>
            <a:srgbClr val="AE123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1B307C-2833-429E-AF9D-D151455E7F8C}">
      <dsp:nvSpPr>
        <dsp:cNvPr id="0" name=""/>
        <dsp:cNvSpPr/>
      </dsp:nvSpPr>
      <dsp:spPr>
        <a:xfrm>
          <a:off x="308428" y="202457"/>
          <a:ext cx="2469537" cy="405174"/>
        </a:xfrm>
        <a:prstGeom prst="rect">
          <a:avLst/>
        </a:prstGeom>
        <a:solidFill>
          <a:srgbClr val="DC565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321607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Древесина</a:t>
          </a:r>
          <a:r>
            <a:rPr lang="en-US" sz="1400" b="1" kern="1200" dirty="0" smtClean="0"/>
            <a:t> </a:t>
          </a:r>
          <a:endParaRPr lang="ru-RU" sz="1400" b="1" kern="1200" dirty="0"/>
        </a:p>
      </dsp:txBody>
      <dsp:txXfrm>
        <a:off x="308428" y="202457"/>
        <a:ext cx="2469537" cy="405174"/>
      </dsp:txXfrm>
    </dsp:sp>
    <dsp:sp modelId="{23D600D8-0FD4-4B72-BE78-FD526A588E05}">
      <dsp:nvSpPr>
        <dsp:cNvPr id="0" name=""/>
        <dsp:cNvSpPr/>
      </dsp:nvSpPr>
      <dsp:spPr>
        <a:xfrm>
          <a:off x="55194" y="151810"/>
          <a:ext cx="506468" cy="50646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accent2">
              <a:lumMod val="7500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5019CBE7-001A-4F40-ABA4-981C68DAEC0B}">
      <dsp:nvSpPr>
        <dsp:cNvPr id="0" name=""/>
        <dsp:cNvSpPr/>
      </dsp:nvSpPr>
      <dsp:spPr>
        <a:xfrm>
          <a:off x="598765" y="810025"/>
          <a:ext cx="2179200" cy="405174"/>
        </a:xfrm>
        <a:prstGeom prst="rect">
          <a:avLst/>
        </a:prstGeom>
        <a:solidFill>
          <a:srgbClr val="DC565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321607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Уголь</a:t>
          </a:r>
          <a:r>
            <a:rPr lang="en-US" sz="1400" b="1" kern="1200" dirty="0" smtClean="0"/>
            <a:t>	</a:t>
          </a:r>
          <a:endParaRPr lang="ru-RU" sz="1400" b="1" kern="1200" dirty="0" smtClean="0"/>
        </a:p>
      </dsp:txBody>
      <dsp:txXfrm>
        <a:off x="598765" y="810025"/>
        <a:ext cx="2179200" cy="405174"/>
      </dsp:txXfrm>
    </dsp:sp>
    <dsp:sp modelId="{6DA98151-07BE-45E6-84C1-FEE853F2B108}">
      <dsp:nvSpPr>
        <dsp:cNvPr id="0" name=""/>
        <dsp:cNvSpPr/>
      </dsp:nvSpPr>
      <dsp:spPr>
        <a:xfrm>
          <a:off x="345531" y="759378"/>
          <a:ext cx="506468" cy="50646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rgbClr val="AE1233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C1478C-8B05-4026-92D2-91C4D2DB7E44}">
      <dsp:nvSpPr>
        <dsp:cNvPr id="0" name=""/>
        <dsp:cNvSpPr/>
      </dsp:nvSpPr>
      <dsp:spPr>
        <a:xfrm>
          <a:off x="687875" y="1417592"/>
          <a:ext cx="2090090" cy="405174"/>
        </a:xfrm>
        <a:prstGeom prst="rect">
          <a:avLst/>
        </a:prstGeom>
        <a:solidFill>
          <a:srgbClr val="DC565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321607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Металлы</a:t>
          </a:r>
        </a:p>
      </dsp:txBody>
      <dsp:txXfrm>
        <a:off x="687875" y="1417592"/>
        <a:ext cx="2090090" cy="405174"/>
      </dsp:txXfrm>
    </dsp:sp>
    <dsp:sp modelId="{7D109079-1585-406C-85F3-248802A252EC}">
      <dsp:nvSpPr>
        <dsp:cNvPr id="0" name=""/>
        <dsp:cNvSpPr/>
      </dsp:nvSpPr>
      <dsp:spPr>
        <a:xfrm>
          <a:off x="434640" y="1366945"/>
          <a:ext cx="506468" cy="50646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rgbClr val="AE1233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7938B9-6BBB-487B-AA48-43B8007CD688}">
      <dsp:nvSpPr>
        <dsp:cNvPr id="0" name=""/>
        <dsp:cNvSpPr/>
      </dsp:nvSpPr>
      <dsp:spPr>
        <a:xfrm>
          <a:off x="598765" y="2025160"/>
          <a:ext cx="2179200" cy="405174"/>
        </a:xfrm>
        <a:prstGeom prst="rect">
          <a:avLst/>
        </a:prstGeom>
        <a:solidFill>
          <a:srgbClr val="DC565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321607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Природный газ</a:t>
          </a:r>
        </a:p>
      </dsp:txBody>
      <dsp:txXfrm>
        <a:off x="598765" y="2025160"/>
        <a:ext cx="2179200" cy="405174"/>
      </dsp:txXfrm>
    </dsp:sp>
    <dsp:sp modelId="{BBD3164D-8730-4267-90C8-6ECAB093A37A}">
      <dsp:nvSpPr>
        <dsp:cNvPr id="0" name=""/>
        <dsp:cNvSpPr/>
      </dsp:nvSpPr>
      <dsp:spPr>
        <a:xfrm>
          <a:off x="345531" y="1974513"/>
          <a:ext cx="506468" cy="506468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rgbClr val="AE1233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611CBC-93E1-4384-ABCF-234920BBB0ED}">
      <dsp:nvSpPr>
        <dsp:cNvPr id="0" name=""/>
        <dsp:cNvSpPr/>
      </dsp:nvSpPr>
      <dsp:spPr>
        <a:xfrm>
          <a:off x="308428" y="2632727"/>
          <a:ext cx="2469537" cy="405174"/>
        </a:xfrm>
        <a:prstGeom prst="rect">
          <a:avLst/>
        </a:prstGeom>
        <a:solidFill>
          <a:srgbClr val="DC565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321607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Сельхоз сырье</a:t>
          </a:r>
        </a:p>
      </dsp:txBody>
      <dsp:txXfrm>
        <a:off x="308428" y="2632727"/>
        <a:ext cx="2469537" cy="405174"/>
      </dsp:txXfrm>
    </dsp:sp>
    <dsp:sp modelId="{CCC8A475-9FE5-47F2-B391-A66AD7EE3753}">
      <dsp:nvSpPr>
        <dsp:cNvPr id="0" name=""/>
        <dsp:cNvSpPr/>
      </dsp:nvSpPr>
      <dsp:spPr>
        <a:xfrm>
          <a:off x="55194" y="2582080"/>
          <a:ext cx="506468" cy="506468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38100" cap="flat" cmpd="sng" algn="ctr">
          <a:solidFill>
            <a:srgbClr val="AE1233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ABECB6-23EE-4B38-86B4-FA5CBC50580A}">
      <dsp:nvSpPr>
        <dsp:cNvPr id="0" name=""/>
        <dsp:cNvSpPr/>
      </dsp:nvSpPr>
      <dsp:spPr>
        <a:xfrm>
          <a:off x="-4884512" y="-748522"/>
          <a:ext cx="5817525" cy="5817525"/>
        </a:xfrm>
        <a:prstGeom prst="blockArc">
          <a:avLst>
            <a:gd name="adj1" fmla="val 18900000"/>
            <a:gd name="adj2" fmla="val 2700000"/>
            <a:gd name="adj3" fmla="val 371"/>
          </a:avLst>
        </a:prstGeom>
        <a:noFill/>
        <a:ln w="25400" cap="flat" cmpd="sng" algn="ctr">
          <a:solidFill>
            <a:srgbClr val="AE123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1B307C-2833-429E-AF9D-D151455E7F8C}">
      <dsp:nvSpPr>
        <dsp:cNvPr id="0" name=""/>
        <dsp:cNvSpPr/>
      </dsp:nvSpPr>
      <dsp:spPr>
        <a:xfrm>
          <a:off x="600067" y="432048"/>
          <a:ext cx="3002758" cy="864096"/>
        </a:xfrm>
        <a:prstGeom prst="rect">
          <a:avLst/>
        </a:prstGeom>
        <a:solidFill>
          <a:srgbClr val="DC565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68587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Land development</a:t>
          </a:r>
          <a:endParaRPr lang="ru-RU" sz="2000" b="1" kern="1200" dirty="0"/>
        </a:p>
      </dsp:txBody>
      <dsp:txXfrm>
        <a:off x="600067" y="432048"/>
        <a:ext cx="3002758" cy="864096"/>
      </dsp:txXfrm>
    </dsp:sp>
    <dsp:sp modelId="{23D600D8-0FD4-4B72-BE78-FD526A588E05}">
      <dsp:nvSpPr>
        <dsp:cNvPr id="0" name=""/>
        <dsp:cNvSpPr/>
      </dsp:nvSpPr>
      <dsp:spPr>
        <a:xfrm>
          <a:off x="60007" y="324036"/>
          <a:ext cx="1080120" cy="108012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rgbClr val="AE1233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FBD3467E-530B-4E1E-AEDE-0FFC453E1C78}">
      <dsp:nvSpPr>
        <dsp:cNvPr id="0" name=""/>
        <dsp:cNvSpPr/>
      </dsp:nvSpPr>
      <dsp:spPr>
        <a:xfrm>
          <a:off x="914166" y="1728192"/>
          <a:ext cx="2688659" cy="864096"/>
        </a:xfrm>
        <a:prstGeom prst="rect">
          <a:avLst/>
        </a:prstGeom>
        <a:solidFill>
          <a:srgbClr val="DC565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68587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Built-to-suit for sale or lease</a:t>
          </a:r>
          <a:endParaRPr lang="ru-RU" sz="2000" b="1" kern="1200" dirty="0" smtClean="0"/>
        </a:p>
      </dsp:txBody>
      <dsp:txXfrm>
        <a:off x="914166" y="1728192"/>
        <a:ext cx="2688659" cy="864096"/>
      </dsp:txXfrm>
    </dsp:sp>
    <dsp:sp modelId="{C05A00F6-B174-4CFB-B149-EC72DF307F7F}">
      <dsp:nvSpPr>
        <dsp:cNvPr id="0" name=""/>
        <dsp:cNvSpPr/>
      </dsp:nvSpPr>
      <dsp:spPr>
        <a:xfrm>
          <a:off x="374106" y="1620180"/>
          <a:ext cx="1080120" cy="108012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rgbClr val="AE1233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F2EA9B-58E4-42D1-B97A-A4BDE18D01AB}">
      <dsp:nvSpPr>
        <dsp:cNvPr id="0" name=""/>
        <dsp:cNvSpPr/>
      </dsp:nvSpPr>
      <dsp:spPr>
        <a:xfrm>
          <a:off x="587306" y="3024336"/>
          <a:ext cx="3002758" cy="864096"/>
        </a:xfrm>
        <a:prstGeom prst="rect">
          <a:avLst/>
        </a:prstGeom>
        <a:solidFill>
          <a:srgbClr val="DC565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685876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Аренда или выкуп готовых производственных зданий</a:t>
          </a:r>
        </a:p>
      </dsp:txBody>
      <dsp:txXfrm>
        <a:off x="587306" y="3024336"/>
        <a:ext cx="3002758" cy="864096"/>
      </dsp:txXfrm>
    </dsp:sp>
    <dsp:sp modelId="{95D3D7A8-EDDE-4EFD-B852-E89B72958C6E}">
      <dsp:nvSpPr>
        <dsp:cNvPr id="0" name=""/>
        <dsp:cNvSpPr/>
      </dsp:nvSpPr>
      <dsp:spPr>
        <a:xfrm>
          <a:off x="60007" y="2916324"/>
          <a:ext cx="1080120" cy="108012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rgbClr val="AE1233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9503F4-C834-7744-A306-685FBE0C5204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3D612-8A64-834A-BC82-EBCD9C27A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79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85338-907C-0643-8B79-D37D704C2F5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560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C239-09C0-469D-BEBF-8DE46734D097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127D6-ADCB-4E78-9A6F-6B5EB3BAE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0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C239-09C0-469D-BEBF-8DE46734D097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127D6-ADCB-4E78-9A6F-6B5EB3BAE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94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C239-09C0-469D-BEBF-8DE46734D097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127D6-ADCB-4E78-9A6F-6B5EB3BAE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722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C239-09C0-469D-BEBF-8DE46734D097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127D6-ADCB-4E78-9A6F-6B5EB3BAE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48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C239-09C0-469D-BEBF-8DE46734D097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127D6-ADCB-4E78-9A6F-6B5EB3BAE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427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C239-09C0-469D-BEBF-8DE46734D097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127D6-ADCB-4E78-9A6F-6B5EB3BAE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928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C239-09C0-469D-BEBF-8DE46734D097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127D6-ADCB-4E78-9A6F-6B5EB3BAE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008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C239-09C0-469D-BEBF-8DE46734D097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127D6-ADCB-4E78-9A6F-6B5EB3BAE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982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C239-09C0-469D-BEBF-8DE46734D097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127D6-ADCB-4E78-9A6F-6B5EB3BAE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366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C239-09C0-469D-BEBF-8DE46734D097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127D6-ADCB-4E78-9A6F-6B5EB3BAE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173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C239-09C0-469D-BEBF-8DE46734D097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127D6-ADCB-4E78-9A6F-6B5EB3BAE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52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3C239-09C0-469D-BEBF-8DE46734D097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127D6-ADCB-4E78-9A6F-6B5EB3BAE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56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5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6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11" Type="http://schemas.openxmlformats.org/officeDocument/2006/relationships/image" Target="../media/image75.png"/><Relationship Id="rId5" Type="http://schemas.openxmlformats.org/officeDocument/2006/relationships/diagramColors" Target="../diagrams/colors7.xml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5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718825"/>
            <a:ext cx="9144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DC5656"/>
                </a:solidFill>
              </a:rPr>
              <a:t>ИНДУСТРИАЛЬНЫЙ ПАРК </a:t>
            </a:r>
            <a:r>
              <a:rPr lang="en-US" sz="3200" b="1" dirty="0" smtClean="0">
                <a:solidFill>
                  <a:srgbClr val="DC5656"/>
                </a:solidFill>
              </a:rPr>
              <a:t>“</a:t>
            </a:r>
            <a:r>
              <a:rPr lang="ru-RU" sz="3200" b="1" dirty="0" smtClean="0">
                <a:solidFill>
                  <a:srgbClr val="DC5656"/>
                </a:solidFill>
              </a:rPr>
              <a:t>АВАНГАРД</a:t>
            </a:r>
            <a:r>
              <a:rPr lang="en-US" sz="3200" b="1" dirty="0" smtClean="0">
                <a:solidFill>
                  <a:srgbClr val="DC5656"/>
                </a:solidFill>
              </a:rPr>
              <a:t>”</a:t>
            </a:r>
          </a:p>
          <a:p>
            <a:pPr algn="ctr"/>
            <a:r>
              <a:rPr lang="ru-RU" b="1" dirty="0" smtClean="0">
                <a:solidFill>
                  <a:srgbClr val="DC5656"/>
                </a:solidFill>
              </a:rPr>
              <a:t>ТОСЭР </a:t>
            </a:r>
            <a:r>
              <a:rPr lang="en-US" b="1" dirty="0" smtClean="0">
                <a:solidFill>
                  <a:srgbClr val="DC5656"/>
                </a:solidFill>
              </a:rPr>
              <a:t>“</a:t>
            </a:r>
            <a:r>
              <a:rPr lang="ru-RU" b="1" dirty="0" smtClean="0">
                <a:solidFill>
                  <a:srgbClr val="DC5656"/>
                </a:solidFill>
              </a:rPr>
              <a:t>ХАБАРОВСК</a:t>
            </a:r>
            <a:r>
              <a:rPr lang="en-US" b="1" dirty="0" smtClean="0">
                <a:solidFill>
                  <a:srgbClr val="DC5656"/>
                </a:solidFill>
              </a:rPr>
              <a:t>”</a:t>
            </a:r>
            <a:r>
              <a:rPr lang="ru-RU" sz="3200" dirty="0">
                <a:solidFill>
                  <a:srgbClr val="DC5656"/>
                </a:solidFill>
              </a:rPr>
              <a:t/>
            </a:r>
            <a:br>
              <a:rPr lang="ru-RU" sz="3200" dirty="0">
                <a:solidFill>
                  <a:srgbClr val="DC5656"/>
                </a:solidFill>
              </a:rPr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dirty="0">
              <a:solidFill>
                <a:srgbClr val="C00000"/>
              </a:solidFill>
              <a:latin typeface="PF Square Sans Pro Medium" panose="02000500000000020004" pitchFamily="2" charset="0"/>
            </a:endParaRPr>
          </a:p>
        </p:txBody>
      </p:sp>
      <p:pic>
        <p:nvPicPr>
          <p:cNvPr id="1027" name="Picture 3" descr="C:\Users\nata.fu\Desktop\авангард лог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15" y="2204864"/>
            <a:ext cx="4260850" cy="248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ta.fu\Desktop\минпромторг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47" y="6227740"/>
            <a:ext cx="874715" cy="48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ata.fu\Desktop\log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47"/>
          <a:stretch/>
        </p:blipFill>
        <p:spPr bwMode="auto">
          <a:xfrm>
            <a:off x="3199995" y="6218540"/>
            <a:ext cx="1083973" cy="51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ata.fu\Desktop\minekonomrazv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999" y="6194449"/>
            <a:ext cx="1249825" cy="57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611560" y="6021288"/>
            <a:ext cx="7992888" cy="0"/>
          </a:xfrm>
          <a:prstGeom prst="line">
            <a:avLst/>
          </a:prstGeom>
          <a:ln w="38100">
            <a:solidFill>
              <a:srgbClr val="DC56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 descr="C:\Users\nata.fu\Desktop\aip-logo-ru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570" y="6291928"/>
            <a:ext cx="954878" cy="4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954138" y="6309320"/>
            <a:ext cx="1058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latin typeface="Arial Narrow" panose="020B0606020202030204" pitchFamily="34" charset="0"/>
              </a:rPr>
              <a:t>ПРАВИТЕЛЬСТВО</a:t>
            </a:r>
          </a:p>
          <a:p>
            <a:r>
              <a:rPr lang="ru-RU" sz="700" b="1" dirty="0" smtClean="0">
                <a:latin typeface="Arial Narrow" panose="020B0606020202030204" pitchFamily="34" charset="0"/>
              </a:rPr>
              <a:t>ХАБАРОВСКОГО КРАЯ</a:t>
            </a:r>
            <a:endParaRPr lang="ru-RU" sz="700" b="1" dirty="0">
              <a:latin typeface="Arial Narrow" panose="020B0606020202030204" pitchFamily="34" charset="0"/>
            </a:endParaRPr>
          </a:p>
        </p:txBody>
      </p:sp>
      <p:pic>
        <p:nvPicPr>
          <p:cNvPr id="17" name="Picture 2" descr="C:\Users\nata.fu\Desktop\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262" y="6282589"/>
            <a:ext cx="373441" cy="45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487242" y="6327130"/>
            <a:ext cx="893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latin typeface="Arial Narrow" panose="020B0606020202030204" pitchFamily="34" charset="0"/>
              </a:rPr>
              <a:t>АДМИНИСТРАЦИЯ</a:t>
            </a:r>
          </a:p>
          <a:p>
            <a:r>
              <a:rPr lang="ru-RU" sz="700" b="1" dirty="0" smtClean="0">
                <a:latin typeface="Arial Narrow" panose="020B0606020202030204" pitchFamily="34" charset="0"/>
              </a:rPr>
              <a:t>г. ХАБАРОВСКА</a:t>
            </a:r>
            <a:endParaRPr lang="ru-RU" sz="700" b="1" dirty="0">
              <a:latin typeface="Arial Narrow" panose="020B0606020202030204" pitchFamily="34" charset="0"/>
            </a:endParaRPr>
          </a:p>
        </p:txBody>
      </p:sp>
      <p:pic>
        <p:nvPicPr>
          <p:cNvPr id="1032" name="Picture 8" descr="C:\Users\nata.fu\Desktop\хабкрай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734" y="6227740"/>
            <a:ext cx="483786" cy="58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68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трелка вправо 14"/>
          <p:cNvSpPr/>
          <p:nvPr/>
        </p:nvSpPr>
        <p:spPr>
          <a:xfrm>
            <a:off x="5319972" y="3664704"/>
            <a:ext cx="945596" cy="68072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2334367" y="3664704"/>
            <a:ext cx="945596" cy="68072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995936" y="189800"/>
            <a:ext cx="4896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 smtClean="0">
                <a:solidFill>
                  <a:srgbClr val="DC5656"/>
                </a:solidFill>
              </a:rPr>
              <a:t>РЕСУРСЫ И ИНФРАСТРУКТУРА</a:t>
            </a:r>
            <a:endParaRPr lang="en-US" sz="2200" b="1" dirty="0">
              <a:solidFill>
                <a:srgbClr val="DC5656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94358" y="2827227"/>
            <a:ext cx="2448272" cy="244827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Стоимость электроэнергии для резидентов </a:t>
            </a:r>
            <a:r>
              <a:rPr lang="en-US" altLang="zh-CN" sz="1200" b="1" dirty="0" smtClean="0"/>
              <a:t>- </a:t>
            </a:r>
            <a:r>
              <a:rPr lang="ru-RU" altLang="zh-CN" sz="1200" b="1" dirty="0" smtClean="0"/>
              <a:t>менее</a:t>
            </a:r>
            <a:r>
              <a:rPr lang="ru-RU" sz="1200" b="1" dirty="0" smtClean="0"/>
              <a:t> 4 руб./кВт/час)</a:t>
            </a:r>
          </a:p>
          <a:p>
            <a:pPr algn="ctr"/>
            <a:r>
              <a:rPr lang="ru-RU" sz="1200" b="1" dirty="0" smtClean="0"/>
              <a:t>(При стоимости на других площадках  - </a:t>
            </a:r>
          </a:p>
          <a:p>
            <a:pPr algn="ctr"/>
            <a:r>
              <a:rPr lang="ru-RU" sz="1200" b="1" dirty="0" smtClean="0"/>
              <a:t>5 руб./кВт/час) </a:t>
            </a:r>
            <a:endParaRPr lang="ru-RU" sz="1200" b="1" dirty="0"/>
          </a:p>
        </p:txBody>
      </p:sp>
      <p:sp>
        <p:nvSpPr>
          <p:cNvPr id="8" name="Овал 7"/>
          <p:cNvSpPr/>
          <p:nvPr/>
        </p:nvSpPr>
        <p:spPr>
          <a:xfrm>
            <a:off x="3279963" y="2827227"/>
            <a:ext cx="2448272" cy="244827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Существенное снижение затрат на производство</a:t>
            </a:r>
            <a:endParaRPr lang="ru-RU" b="1" dirty="0"/>
          </a:p>
        </p:txBody>
      </p:sp>
      <p:sp>
        <p:nvSpPr>
          <p:cNvPr id="9" name="Овал 8"/>
          <p:cNvSpPr/>
          <p:nvPr/>
        </p:nvSpPr>
        <p:spPr>
          <a:xfrm>
            <a:off x="6265568" y="2830813"/>
            <a:ext cx="2448272" cy="244827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Увеличение объемов продаж</a:t>
            </a:r>
            <a:endParaRPr lang="ru-RU" sz="2000" b="1" dirty="0"/>
          </a:p>
        </p:txBody>
      </p:sp>
      <p:pic>
        <p:nvPicPr>
          <p:cNvPr id="12290" name="Picture 2" descr="C:\Users\nata.fu\Desktop\I3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115777"/>
            <a:ext cx="1182437" cy="11806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азвание 1"/>
          <p:cNvSpPr txBox="1">
            <a:spLocks/>
          </p:cNvSpPr>
          <p:nvPr/>
        </p:nvSpPr>
        <p:spPr>
          <a:xfrm>
            <a:off x="1898378" y="1152457"/>
            <a:ext cx="66967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DC5656"/>
                </a:solidFill>
              </a:rPr>
              <a:t>Пониженный тариф на электроэнергию</a:t>
            </a:r>
            <a:endParaRPr lang="ru-RU" sz="2800" dirty="0">
              <a:solidFill>
                <a:srgbClr val="DC5656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94358" y="2492896"/>
            <a:ext cx="720080" cy="720080"/>
          </a:xfrm>
          <a:prstGeom prst="ellipse">
            <a:avLst/>
          </a:prstGeom>
          <a:ln w="50800">
            <a:solidFill>
              <a:srgbClr val="EB353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AE1233"/>
                </a:solidFill>
              </a:rPr>
              <a:t>1</a:t>
            </a:r>
            <a:endParaRPr lang="ru-RU" sz="3200" b="1" dirty="0">
              <a:solidFill>
                <a:srgbClr val="AE1233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3131840" y="2492896"/>
            <a:ext cx="720080" cy="720080"/>
          </a:xfrm>
          <a:prstGeom prst="ellipse">
            <a:avLst/>
          </a:prstGeom>
          <a:ln w="50800">
            <a:solidFill>
              <a:srgbClr val="EB353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AE1233"/>
                </a:solidFill>
              </a:rPr>
              <a:t>2</a:t>
            </a:r>
            <a:endParaRPr lang="ru-RU" sz="3200" b="1" dirty="0">
              <a:solidFill>
                <a:srgbClr val="AE1233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6156176" y="2492896"/>
            <a:ext cx="720080" cy="720080"/>
          </a:xfrm>
          <a:prstGeom prst="ellipse">
            <a:avLst/>
          </a:prstGeom>
          <a:ln w="50800">
            <a:solidFill>
              <a:srgbClr val="EB353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AE1233"/>
                </a:solidFill>
              </a:rPr>
              <a:t>3</a:t>
            </a:r>
            <a:endParaRPr lang="ru-RU" sz="3200" b="1" dirty="0">
              <a:solidFill>
                <a:srgbClr val="AE12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854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95936" y="189800"/>
            <a:ext cx="4896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 smtClean="0">
                <a:solidFill>
                  <a:srgbClr val="DC5656"/>
                </a:solidFill>
                <a:latin typeface="+mj-lt"/>
              </a:rPr>
              <a:t>УПРАВЛЯЮЩАЯ КОМПАНИЯ</a:t>
            </a:r>
            <a:endParaRPr lang="en-US" sz="2200" b="1" dirty="0">
              <a:solidFill>
                <a:srgbClr val="DC5656"/>
              </a:solidFill>
              <a:latin typeface="+mj-lt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95536" y="1628800"/>
            <a:ext cx="4341168" cy="434116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  </a:t>
            </a:r>
            <a:r>
              <a:rPr lang="ru-RU" sz="2000" b="1" dirty="0" smtClean="0"/>
              <a:t>Наличие специализированной управляющей компании</a:t>
            </a:r>
          </a:p>
          <a:p>
            <a:pPr lvl="1" algn="ctr"/>
            <a:endParaRPr lang="ru-RU" sz="1400" b="1" dirty="0"/>
          </a:p>
          <a:p>
            <a:pPr lvl="1" algn="ctr"/>
            <a:r>
              <a:rPr lang="ru-RU" b="1" dirty="0" smtClean="0"/>
              <a:t>Обеспечивает резидентам оперативное решение всех текущих вопросов по принципу «одного окна».</a:t>
            </a:r>
            <a:endParaRPr lang="ru-RU" b="1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307375401"/>
              </p:ext>
            </p:extLst>
          </p:nvPr>
        </p:nvGraphicFramePr>
        <p:xfrm>
          <a:off x="3995936" y="1628800"/>
          <a:ext cx="5040560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C:\Users\nata.fu\Desktop\I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2" y="1844824"/>
            <a:ext cx="1169243" cy="11674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67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4822113" y="4753484"/>
            <a:ext cx="0" cy="1843868"/>
          </a:xfrm>
          <a:prstGeom prst="line">
            <a:avLst/>
          </a:prstGeom>
          <a:ln w="28575">
            <a:solidFill>
              <a:srgbClr val="AE1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995936" y="189800"/>
            <a:ext cx="4896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 smtClean="0">
                <a:solidFill>
                  <a:srgbClr val="DC5656"/>
                </a:solidFill>
                <a:latin typeface="+mj-lt"/>
              </a:rPr>
              <a:t>ГОСУДАРСТВЕННАЯ ПОДДЕРЖКА</a:t>
            </a:r>
            <a:endParaRPr lang="en-US" sz="2200" b="1" dirty="0">
              <a:solidFill>
                <a:srgbClr val="DC5656"/>
              </a:solidFill>
              <a:latin typeface="+mj-lt"/>
            </a:endParaRPr>
          </a:p>
        </p:txBody>
      </p:sp>
      <p:pic>
        <p:nvPicPr>
          <p:cNvPr id="13314" name="Picture 2" descr="C:\Users\nata.fu\Desktop\I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47738"/>
            <a:ext cx="1162472" cy="11624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право 8"/>
          <p:cNvSpPr/>
          <p:nvPr/>
        </p:nvSpPr>
        <p:spPr>
          <a:xfrm>
            <a:off x="5651662" y="4044424"/>
            <a:ext cx="945596" cy="68072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2771800" y="4072764"/>
            <a:ext cx="945596" cy="68072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98722" y="2492896"/>
            <a:ext cx="2520280" cy="252028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Индустриальный парк получает поддержку со стороны государства как на уровне субъекта, так и на федеральном уровне</a:t>
            </a:r>
            <a:endParaRPr lang="ru-RU" sz="1400" b="1" dirty="0"/>
          </a:p>
        </p:txBody>
      </p:sp>
      <p:sp>
        <p:nvSpPr>
          <p:cNvPr id="12" name="Овал 11"/>
          <p:cNvSpPr/>
          <p:nvPr/>
        </p:nvSpPr>
        <p:spPr>
          <a:xfrm>
            <a:off x="3597977" y="2492896"/>
            <a:ext cx="2448272" cy="244827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Резидентам предоставляются комфортные условия для ведения бизнеса с точки зрения выстроенных  взаимоотношений с органами власти</a:t>
            </a:r>
            <a:endParaRPr lang="ru-RU" sz="1400" b="1" dirty="0"/>
          </a:p>
        </p:txBody>
      </p:sp>
      <p:sp>
        <p:nvSpPr>
          <p:cNvPr id="13" name="Овал 12"/>
          <p:cNvSpPr/>
          <p:nvPr/>
        </p:nvSpPr>
        <p:spPr>
          <a:xfrm>
            <a:off x="6444208" y="2492896"/>
            <a:ext cx="2592288" cy="244827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Резидент получает возможность сконцентрироваться на ведении бизнеса</a:t>
            </a:r>
            <a:endParaRPr lang="ru-RU" sz="1400" b="1" dirty="0"/>
          </a:p>
        </p:txBody>
      </p:sp>
      <p:sp>
        <p:nvSpPr>
          <p:cNvPr id="15" name="Название 1"/>
          <p:cNvSpPr txBox="1">
            <a:spLocks/>
          </p:cNvSpPr>
          <p:nvPr/>
        </p:nvSpPr>
        <p:spPr>
          <a:xfrm>
            <a:off x="1763688" y="1133872"/>
            <a:ext cx="72159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DC5656"/>
                </a:solidFill>
              </a:rPr>
              <a:t>  Государственная поддержка </a:t>
            </a:r>
            <a:r>
              <a:rPr lang="en-US" sz="3600" b="1" dirty="0" smtClean="0">
                <a:solidFill>
                  <a:srgbClr val="DC5656"/>
                </a:solidFill>
              </a:rPr>
              <a:t>(GR)</a:t>
            </a:r>
            <a:endParaRPr lang="ru-RU" sz="3600" dirty="0">
              <a:solidFill>
                <a:srgbClr val="DC5656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79561608"/>
              </p:ext>
            </p:extLst>
          </p:nvPr>
        </p:nvGraphicFramePr>
        <p:xfrm>
          <a:off x="3219002" y="4979923"/>
          <a:ext cx="3225205" cy="1814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Овал 13"/>
          <p:cNvSpPr/>
          <p:nvPr/>
        </p:nvSpPr>
        <p:spPr>
          <a:xfrm>
            <a:off x="251520" y="2635102"/>
            <a:ext cx="720080" cy="720080"/>
          </a:xfrm>
          <a:prstGeom prst="ellipse">
            <a:avLst/>
          </a:prstGeom>
          <a:ln w="50800">
            <a:solidFill>
              <a:srgbClr val="EB353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AE1233"/>
                </a:solidFill>
              </a:rPr>
              <a:t>1</a:t>
            </a:r>
            <a:endParaRPr lang="ru-RU" sz="3200" b="1" dirty="0">
              <a:solidFill>
                <a:srgbClr val="AE1233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163098" y="2666360"/>
            <a:ext cx="720080" cy="720080"/>
          </a:xfrm>
          <a:prstGeom prst="ellipse">
            <a:avLst/>
          </a:prstGeom>
          <a:ln w="50800">
            <a:solidFill>
              <a:srgbClr val="EB353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AE1233"/>
                </a:solidFill>
              </a:rPr>
              <a:t>2</a:t>
            </a:r>
            <a:endParaRPr lang="ru-RU" sz="3200" b="1" dirty="0">
              <a:solidFill>
                <a:srgbClr val="AE1233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6084168" y="2666360"/>
            <a:ext cx="720080" cy="720080"/>
          </a:xfrm>
          <a:prstGeom prst="ellipse">
            <a:avLst/>
          </a:prstGeom>
          <a:ln w="50800">
            <a:solidFill>
              <a:srgbClr val="EB353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AE1233"/>
                </a:solidFill>
              </a:rPr>
              <a:t>3</a:t>
            </a:r>
            <a:endParaRPr lang="ru-RU" sz="3200" b="1" dirty="0">
              <a:solidFill>
                <a:srgbClr val="AE12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7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3665866" y="1740378"/>
            <a:ext cx="3995647" cy="3995647"/>
            <a:chOff x="3839071" y="1748568"/>
            <a:chExt cx="4131976" cy="4131976"/>
          </a:xfrm>
        </p:grpSpPr>
        <p:sp>
          <p:nvSpPr>
            <p:cNvPr id="16" name="Полилиния 15"/>
            <p:cNvSpPr/>
            <p:nvPr/>
          </p:nvSpPr>
          <p:spPr>
            <a:xfrm>
              <a:off x="3839071" y="1748568"/>
              <a:ext cx="4131976" cy="4131976"/>
            </a:xfrm>
            <a:custGeom>
              <a:avLst/>
              <a:gdLst>
                <a:gd name="connsiteX0" fmla="*/ 0 w 2962313"/>
                <a:gd name="connsiteY0" fmla="*/ 1481157 h 2962313"/>
                <a:gd name="connsiteX1" fmla="*/ 1481157 w 2962313"/>
                <a:gd name="connsiteY1" fmla="*/ 0 h 2962313"/>
                <a:gd name="connsiteX2" fmla="*/ 2962314 w 2962313"/>
                <a:gd name="connsiteY2" fmla="*/ 1481157 h 2962313"/>
                <a:gd name="connsiteX3" fmla="*/ 1481157 w 2962313"/>
                <a:gd name="connsiteY3" fmla="*/ 2962314 h 2962313"/>
                <a:gd name="connsiteX4" fmla="*/ 0 w 2962313"/>
                <a:gd name="connsiteY4" fmla="*/ 1481157 h 2962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2313" h="2962313">
                  <a:moveTo>
                    <a:pt x="0" y="1481157"/>
                  </a:moveTo>
                  <a:cubicBezTo>
                    <a:pt x="0" y="663137"/>
                    <a:pt x="663137" y="0"/>
                    <a:pt x="1481157" y="0"/>
                  </a:cubicBezTo>
                  <a:cubicBezTo>
                    <a:pt x="2299177" y="0"/>
                    <a:pt x="2962314" y="663137"/>
                    <a:pt x="2962314" y="1481157"/>
                  </a:cubicBezTo>
                  <a:cubicBezTo>
                    <a:pt x="2962314" y="2299177"/>
                    <a:pt x="2299177" y="2962314"/>
                    <a:pt x="1481157" y="2962314"/>
                  </a:cubicBezTo>
                  <a:cubicBezTo>
                    <a:pt x="663137" y="2962314"/>
                    <a:pt x="0" y="2299177"/>
                    <a:pt x="0" y="1481157"/>
                  </a:cubicBezTo>
                  <a:close/>
                </a:path>
              </a:pathLst>
            </a:cu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457951" tIns="457951" rIns="457951" bIns="457951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kern="1200" dirty="0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3910216" y="1817304"/>
              <a:ext cx="3992094" cy="3992094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95936" y="189800"/>
            <a:ext cx="4896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 smtClean="0">
                <a:solidFill>
                  <a:srgbClr val="DC5656"/>
                </a:solidFill>
                <a:latin typeface="+mj-lt"/>
              </a:rPr>
              <a:t>БЛИЗОСТЬ РЫНКОВ СБЫТА</a:t>
            </a:r>
            <a:endParaRPr lang="en-US" sz="2200" b="1" dirty="0">
              <a:solidFill>
                <a:srgbClr val="DC5656"/>
              </a:solidFill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92375" y="1484784"/>
            <a:ext cx="5040560" cy="4320480"/>
          </a:xfrm>
          <a:prstGeom prst="rect">
            <a:avLst/>
          </a:prstGeom>
          <a:noFill/>
        </p:spPr>
      </p:sp>
      <p:sp>
        <p:nvSpPr>
          <p:cNvPr id="14" name="Стрелка вправо 13"/>
          <p:cNvSpPr/>
          <p:nvPr/>
        </p:nvSpPr>
        <p:spPr>
          <a:xfrm>
            <a:off x="2292175" y="4414455"/>
            <a:ext cx="1512168" cy="1088587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5119"/>
          <p:cNvSpPr/>
          <p:nvPr/>
        </p:nvSpPr>
        <p:spPr>
          <a:xfrm>
            <a:off x="605733" y="1817304"/>
            <a:ext cx="2739863" cy="3841797"/>
          </a:xfrm>
          <a:custGeom>
            <a:avLst/>
            <a:gdLst>
              <a:gd name="connsiteX0" fmla="*/ 0 w 1733896"/>
              <a:gd name="connsiteY0" fmla="*/ 866948 h 1733896"/>
              <a:gd name="connsiteX1" fmla="*/ 866948 w 1733896"/>
              <a:gd name="connsiteY1" fmla="*/ 0 h 1733896"/>
              <a:gd name="connsiteX2" fmla="*/ 1733896 w 1733896"/>
              <a:gd name="connsiteY2" fmla="*/ 866948 h 1733896"/>
              <a:gd name="connsiteX3" fmla="*/ 866948 w 1733896"/>
              <a:gd name="connsiteY3" fmla="*/ 1733896 h 1733896"/>
              <a:gd name="connsiteX4" fmla="*/ 0 w 1733896"/>
              <a:gd name="connsiteY4" fmla="*/ 866948 h 1733896"/>
              <a:gd name="connsiteX0" fmla="*/ 25 w 1733921"/>
              <a:gd name="connsiteY0" fmla="*/ 866948 h 2857616"/>
              <a:gd name="connsiteX1" fmla="*/ 866973 w 1733921"/>
              <a:gd name="connsiteY1" fmla="*/ 0 h 2857616"/>
              <a:gd name="connsiteX2" fmla="*/ 1733921 w 1733921"/>
              <a:gd name="connsiteY2" fmla="*/ 866948 h 2857616"/>
              <a:gd name="connsiteX3" fmla="*/ 889007 w 1733921"/>
              <a:gd name="connsiteY3" fmla="*/ 2857616 h 2857616"/>
              <a:gd name="connsiteX4" fmla="*/ 25 w 1733921"/>
              <a:gd name="connsiteY4" fmla="*/ 866948 h 2857616"/>
              <a:gd name="connsiteX0" fmla="*/ 25 w 1733921"/>
              <a:gd name="connsiteY0" fmla="*/ 866948 h 2922504"/>
              <a:gd name="connsiteX1" fmla="*/ 866973 w 1733921"/>
              <a:gd name="connsiteY1" fmla="*/ 0 h 2922504"/>
              <a:gd name="connsiteX2" fmla="*/ 1733921 w 1733921"/>
              <a:gd name="connsiteY2" fmla="*/ 866948 h 2922504"/>
              <a:gd name="connsiteX3" fmla="*/ 889007 w 1733921"/>
              <a:gd name="connsiteY3" fmla="*/ 2857616 h 2922504"/>
              <a:gd name="connsiteX4" fmla="*/ 25 w 1733921"/>
              <a:gd name="connsiteY4" fmla="*/ 866948 h 2922504"/>
              <a:gd name="connsiteX0" fmla="*/ 25 w 1733921"/>
              <a:gd name="connsiteY0" fmla="*/ 866948 h 2922504"/>
              <a:gd name="connsiteX1" fmla="*/ 866973 w 1733921"/>
              <a:gd name="connsiteY1" fmla="*/ 0 h 2922504"/>
              <a:gd name="connsiteX2" fmla="*/ 1733921 w 1733921"/>
              <a:gd name="connsiteY2" fmla="*/ 866948 h 2922504"/>
              <a:gd name="connsiteX3" fmla="*/ 889007 w 1733921"/>
              <a:gd name="connsiteY3" fmla="*/ 2857616 h 2922504"/>
              <a:gd name="connsiteX4" fmla="*/ 25 w 1733921"/>
              <a:gd name="connsiteY4" fmla="*/ 866948 h 2922504"/>
              <a:gd name="connsiteX0" fmla="*/ 25 w 1733921"/>
              <a:gd name="connsiteY0" fmla="*/ 866948 h 2857616"/>
              <a:gd name="connsiteX1" fmla="*/ 866973 w 1733921"/>
              <a:gd name="connsiteY1" fmla="*/ 0 h 2857616"/>
              <a:gd name="connsiteX2" fmla="*/ 1733921 w 1733921"/>
              <a:gd name="connsiteY2" fmla="*/ 866948 h 2857616"/>
              <a:gd name="connsiteX3" fmla="*/ 889007 w 1733921"/>
              <a:gd name="connsiteY3" fmla="*/ 2857616 h 2857616"/>
              <a:gd name="connsiteX4" fmla="*/ 25 w 1733921"/>
              <a:gd name="connsiteY4" fmla="*/ 866948 h 2857616"/>
              <a:gd name="connsiteX0" fmla="*/ 25 w 1733921"/>
              <a:gd name="connsiteY0" fmla="*/ 866948 h 2857616"/>
              <a:gd name="connsiteX1" fmla="*/ 866973 w 1733921"/>
              <a:gd name="connsiteY1" fmla="*/ 0 h 2857616"/>
              <a:gd name="connsiteX2" fmla="*/ 1733921 w 1733921"/>
              <a:gd name="connsiteY2" fmla="*/ 866948 h 2857616"/>
              <a:gd name="connsiteX3" fmla="*/ 889007 w 1733921"/>
              <a:gd name="connsiteY3" fmla="*/ 2857616 h 2857616"/>
              <a:gd name="connsiteX4" fmla="*/ 25 w 1733921"/>
              <a:gd name="connsiteY4" fmla="*/ 866948 h 2857616"/>
              <a:gd name="connsiteX0" fmla="*/ 25 w 1733921"/>
              <a:gd name="connsiteY0" fmla="*/ 1003421 h 2994089"/>
              <a:gd name="connsiteX1" fmla="*/ 866973 w 1733921"/>
              <a:gd name="connsiteY1" fmla="*/ 0 h 2994089"/>
              <a:gd name="connsiteX2" fmla="*/ 1733921 w 1733921"/>
              <a:gd name="connsiteY2" fmla="*/ 1003421 h 2994089"/>
              <a:gd name="connsiteX3" fmla="*/ 889007 w 1733921"/>
              <a:gd name="connsiteY3" fmla="*/ 2994089 h 2994089"/>
              <a:gd name="connsiteX4" fmla="*/ 25 w 1733921"/>
              <a:gd name="connsiteY4" fmla="*/ 1003421 h 2994089"/>
              <a:gd name="connsiteX0" fmla="*/ 91 w 1733987"/>
              <a:gd name="connsiteY0" fmla="*/ 1003421 h 2994089"/>
              <a:gd name="connsiteX1" fmla="*/ 867039 w 1733987"/>
              <a:gd name="connsiteY1" fmla="*/ 0 h 2994089"/>
              <a:gd name="connsiteX2" fmla="*/ 1733987 w 1733987"/>
              <a:gd name="connsiteY2" fmla="*/ 1003421 h 2994089"/>
              <a:gd name="connsiteX3" fmla="*/ 889073 w 1733987"/>
              <a:gd name="connsiteY3" fmla="*/ 2994089 h 2994089"/>
              <a:gd name="connsiteX4" fmla="*/ 91 w 1733987"/>
              <a:gd name="connsiteY4" fmla="*/ 1003421 h 2994089"/>
              <a:gd name="connsiteX0" fmla="*/ 32 w 1733928"/>
              <a:gd name="connsiteY0" fmla="*/ 1003573 h 2994241"/>
              <a:gd name="connsiteX1" fmla="*/ 866980 w 1733928"/>
              <a:gd name="connsiteY1" fmla="*/ 152 h 2994241"/>
              <a:gd name="connsiteX2" fmla="*/ 1733928 w 1733928"/>
              <a:gd name="connsiteY2" fmla="*/ 1003573 h 2994241"/>
              <a:gd name="connsiteX3" fmla="*/ 889014 w 1733928"/>
              <a:gd name="connsiteY3" fmla="*/ 2994241 h 2994241"/>
              <a:gd name="connsiteX4" fmla="*/ 32 w 1733928"/>
              <a:gd name="connsiteY4" fmla="*/ 1003573 h 2994241"/>
              <a:gd name="connsiteX0" fmla="*/ 32 w 1733928"/>
              <a:gd name="connsiteY0" fmla="*/ 1003573 h 2994241"/>
              <a:gd name="connsiteX1" fmla="*/ 866980 w 1733928"/>
              <a:gd name="connsiteY1" fmla="*/ 152 h 2994241"/>
              <a:gd name="connsiteX2" fmla="*/ 1733928 w 1733928"/>
              <a:gd name="connsiteY2" fmla="*/ 1003573 h 2994241"/>
              <a:gd name="connsiteX3" fmla="*/ 889014 w 1733928"/>
              <a:gd name="connsiteY3" fmla="*/ 2994241 h 2994241"/>
              <a:gd name="connsiteX4" fmla="*/ 32 w 1733928"/>
              <a:gd name="connsiteY4" fmla="*/ 1003573 h 2994241"/>
              <a:gd name="connsiteX0" fmla="*/ 32 w 1733928"/>
              <a:gd name="connsiteY0" fmla="*/ 1003573 h 2994241"/>
              <a:gd name="connsiteX1" fmla="*/ 866980 w 1733928"/>
              <a:gd name="connsiteY1" fmla="*/ 152 h 2994241"/>
              <a:gd name="connsiteX2" fmla="*/ 1733928 w 1733928"/>
              <a:gd name="connsiteY2" fmla="*/ 1003573 h 2994241"/>
              <a:gd name="connsiteX3" fmla="*/ 889014 w 1733928"/>
              <a:gd name="connsiteY3" fmla="*/ 2994241 h 2994241"/>
              <a:gd name="connsiteX4" fmla="*/ 32 w 1733928"/>
              <a:gd name="connsiteY4" fmla="*/ 1003573 h 2994241"/>
              <a:gd name="connsiteX0" fmla="*/ 32 w 1733928"/>
              <a:gd name="connsiteY0" fmla="*/ 1003573 h 2994241"/>
              <a:gd name="connsiteX1" fmla="*/ 866980 w 1733928"/>
              <a:gd name="connsiteY1" fmla="*/ 152 h 2994241"/>
              <a:gd name="connsiteX2" fmla="*/ 1733928 w 1733928"/>
              <a:gd name="connsiteY2" fmla="*/ 1003573 h 2994241"/>
              <a:gd name="connsiteX3" fmla="*/ 889014 w 1733928"/>
              <a:gd name="connsiteY3" fmla="*/ 2994241 h 2994241"/>
              <a:gd name="connsiteX4" fmla="*/ 32 w 1733928"/>
              <a:gd name="connsiteY4" fmla="*/ 1003573 h 2994241"/>
              <a:gd name="connsiteX0" fmla="*/ 32 w 1733928"/>
              <a:gd name="connsiteY0" fmla="*/ 1003573 h 2994241"/>
              <a:gd name="connsiteX1" fmla="*/ 866980 w 1733928"/>
              <a:gd name="connsiteY1" fmla="*/ 152 h 2994241"/>
              <a:gd name="connsiteX2" fmla="*/ 1733928 w 1733928"/>
              <a:gd name="connsiteY2" fmla="*/ 1003573 h 2994241"/>
              <a:gd name="connsiteX3" fmla="*/ 889014 w 1733928"/>
              <a:gd name="connsiteY3" fmla="*/ 2994241 h 2994241"/>
              <a:gd name="connsiteX4" fmla="*/ 32 w 1733928"/>
              <a:gd name="connsiteY4" fmla="*/ 1003573 h 2994241"/>
              <a:gd name="connsiteX0" fmla="*/ 32 w 1733928"/>
              <a:gd name="connsiteY0" fmla="*/ 1003573 h 2994241"/>
              <a:gd name="connsiteX1" fmla="*/ 866980 w 1733928"/>
              <a:gd name="connsiteY1" fmla="*/ 152 h 2994241"/>
              <a:gd name="connsiteX2" fmla="*/ 1733928 w 1733928"/>
              <a:gd name="connsiteY2" fmla="*/ 1003573 h 2994241"/>
              <a:gd name="connsiteX3" fmla="*/ 889014 w 1733928"/>
              <a:gd name="connsiteY3" fmla="*/ 2994241 h 2994241"/>
              <a:gd name="connsiteX4" fmla="*/ 32 w 1733928"/>
              <a:gd name="connsiteY4" fmla="*/ 1003573 h 2994241"/>
              <a:gd name="connsiteX0" fmla="*/ 6 w 1733902"/>
              <a:gd name="connsiteY0" fmla="*/ 1003573 h 2994241"/>
              <a:gd name="connsiteX1" fmla="*/ 866954 w 1733902"/>
              <a:gd name="connsiteY1" fmla="*/ 152 h 2994241"/>
              <a:gd name="connsiteX2" fmla="*/ 1733902 w 1733902"/>
              <a:gd name="connsiteY2" fmla="*/ 1003573 h 2994241"/>
              <a:gd name="connsiteX3" fmla="*/ 854050 w 1733902"/>
              <a:gd name="connsiteY3" fmla="*/ 2994241 h 2994241"/>
              <a:gd name="connsiteX4" fmla="*/ 6 w 1733902"/>
              <a:gd name="connsiteY4" fmla="*/ 1003573 h 2994241"/>
              <a:gd name="connsiteX0" fmla="*/ 11 w 1733907"/>
              <a:gd name="connsiteY0" fmla="*/ 1003573 h 2983743"/>
              <a:gd name="connsiteX1" fmla="*/ 866959 w 1733907"/>
              <a:gd name="connsiteY1" fmla="*/ 152 h 2983743"/>
              <a:gd name="connsiteX2" fmla="*/ 1733907 w 1733907"/>
              <a:gd name="connsiteY2" fmla="*/ 1003573 h 2983743"/>
              <a:gd name="connsiteX3" fmla="*/ 880259 w 1733907"/>
              <a:gd name="connsiteY3" fmla="*/ 2983743 h 2983743"/>
              <a:gd name="connsiteX4" fmla="*/ 11 w 1733907"/>
              <a:gd name="connsiteY4" fmla="*/ 1003573 h 2983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907" h="2983743">
                <a:moveTo>
                  <a:pt x="11" y="1003573"/>
                </a:moveTo>
                <a:cubicBezTo>
                  <a:pt x="-2206" y="506308"/>
                  <a:pt x="309545" y="10650"/>
                  <a:pt x="866959" y="152"/>
                </a:cubicBezTo>
                <a:cubicBezTo>
                  <a:pt x="1424373" y="-10346"/>
                  <a:pt x="1733907" y="524771"/>
                  <a:pt x="1733907" y="1003573"/>
                </a:cubicBezTo>
                <a:cubicBezTo>
                  <a:pt x="1733907" y="1482375"/>
                  <a:pt x="1152432" y="2546676"/>
                  <a:pt x="880259" y="2983743"/>
                </a:cubicBezTo>
                <a:cubicBezTo>
                  <a:pt x="650122" y="2575462"/>
                  <a:pt x="2228" y="1500838"/>
                  <a:pt x="11" y="1003573"/>
                </a:cubicBez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/>
          </a:p>
          <a:p>
            <a:pPr algn="ctr"/>
            <a:endParaRPr lang="en-US" sz="2400" b="1" dirty="0" smtClean="0"/>
          </a:p>
          <a:p>
            <a:pPr algn="ctr"/>
            <a:r>
              <a:rPr lang="ru-RU" sz="2000" b="1" dirty="0" smtClean="0"/>
              <a:t>Близость азиатских рынков сбыта;</a:t>
            </a:r>
          </a:p>
          <a:p>
            <a:pPr algn="ctr"/>
            <a:r>
              <a:rPr lang="ru-RU" sz="2000" b="1" dirty="0" smtClean="0"/>
              <a:t>Экспортный сервис</a:t>
            </a:r>
            <a:endParaRPr lang="en-US" sz="2000" b="1" dirty="0" smtClean="0"/>
          </a:p>
          <a:p>
            <a:pPr algn="ctr"/>
            <a:r>
              <a:rPr lang="ru-RU" sz="1600" dirty="0" smtClean="0"/>
              <a:t>Возможность сократить логистические</a:t>
            </a:r>
          </a:p>
          <a:p>
            <a:pPr algn="ctr"/>
            <a:r>
              <a:rPr lang="ru-RU" sz="1600" dirty="0" smtClean="0"/>
              <a:t> расходы и</a:t>
            </a:r>
          </a:p>
          <a:p>
            <a:pPr algn="ctr"/>
            <a:r>
              <a:rPr lang="ru-RU" sz="1600" dirty="0"/>
              <a:t>с</a:t>
            </a:r>
            <a:r>
              <a:rPr lang="ru-RU" sz="1600" dirty="0" smtClean="0"/>
              <a:t>роки выхода</a:t>
            </a:r>
          </a:p>
          <a:p>
            <a:pPr algn="ctr"/>
            <a:r>
              <a:rPr lang="ru-RU" sz="1600" dirty="0"/>
              <a:t>н</a:t>
            </a:r>
            <a:r>
              <a:rPr lang="ru-RU" sz="1600" dirty="0" smtClean="0"/>
              <a:t>а новые рынки</a:t>
            </a:r>
            <a:endParaRPr lang="ru-RU" sz="1600" dirty="0"/>
          </a:p>
          <a:p>
            <a:pPr algn="ctr"/>
            <a:endParaRPr lang="en-US" sz="2400" b="1" dirty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047" y="1375461"/>
            <a:ext cx="1248567" cy="10564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Арка 8"/>
          <p:cNvSpPr/>
          <p:nvPr/>
        </p:nvSpPr>
        <p:spPr>
          <a:xfrm>
            <a:off x="2161188" y="900135"/>
            <a:ext cx="5673798" cy="5673798"/>
          </a:xfrm>
          <a:prstGeom prst="blockArc">
            <a:avLst>
              <a:gd name="adj1" fmla="val 18900000"/>
              <a:gd name="adj2" fmla="val 2700000"/>
              <a:gd name="adj3" fmla="val 741"/>
            </a:avLst>
          </a:prstGeom>
          <a:ln>
            <a:solidFill>
              <a:srgbClr val="AE1233"/>
            </a:solidFill>
          </a:ln>
        </p:spPr>
        <p:style>
          <a:lnRef idx="2">
            <a:scrgbClr r="0" g="0" b="0"/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Полилиния 20"/>
          <p:cNvSpPr/>
          <p:nvPr/>
        </p:nvSpPr>
        <p:spPr>
          <a:xfrm>
            <a:off x="7205708" y="1872390"/>
            <a:ext cx="1711204" cy="372813"/>
          </a:xfrm>
          <a:custGeom>
            <a:avLst/>
            <a:gdLst>
              <a:gd name="connsiteX0" fmla="*/ 0 w 1547811"/>
              <a:gd name="connsiteY0" fmla="*/ 0 h 196322"/>
              <a:gd name="connsiteX1" fmla="*/ 1547811 w 1547811"/>
              <a:gd name="connsiteY1" fmla="*/ 0 h 196322"/>
              <a:gd name="connsiteX2" fmla="*/ 1547811 w 1547811"/>
              <a:gd name="connsiteY2" fmla="*/ 196322 h 196322"/>
              <a:gd name="connsiteX3" fmla="*/ 0 w 1547811"/>
              <a:gd name="connsiteY3" fmla="*/ 196322 h 196322"/>
              <a:gd name="connsiteX4" fmla="*/ 0 w 1547811"/>
              <a:gd name="connsiteY4" fmla="*/ 0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7811" h="196322">
                <a:moveTo>
                  <a:pt x="0" y="0"/>
                </a:moveTo>
                <a:lnTo>
                  <a:pt x="1547811" y="0"/>
                </a:lnTo>
                <a:lnTo>
                  <a:pt x="1547811" y="196322"/>
                </a:lnTo>
                <a:lnTo>
                  <a:pt x="0" y="196322"/>
                </a:lnTo>
                <a:lnTo>
                  <a:pt x="0" y="0"/>
                </a:lnTo>
                <a:close/>
              </a:path>
            </a:pathLst>
          </a:custGeom>
          <a:solidFill>
            <a:srgbClr val="DC565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360000" tIns="25400" rIns="25400" bIns="25400" numCol="1" spcCol="1270" anchor="ctr" anchorCtr="0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dirty="0" smtClean="0"/>
              <a:t>Китай</a:t>
            </a:r>
            <a:endParaRPr lang="ru-RU" sz="1000" b="1" kern="1200" dirty="0"/>
          </a:p>
        </p:txBody>
      </p:sp>
      <p:sp>
        <p:nvSpPr>
          <p:cNvPr id="22" name="Овал 21"/>
          <p:cNvSpPr/>
          <p:nvPr/>
        </p:nvSpPr>
        <p:spPr>
          <a:xfrm>
            <a:off x="6972695" y="1825789"/>
            <a:ext cx="466018" cy="466017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381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Полилиния 22"/>
          <p:cNvSpPr/>
          <p:nvPr/>
        </p:nvSpPr>
        <p:spPr>
          <a:xfrm>
            <a:off x="7543323" y="2431940"/>
            <a:ext cx="1373590" cy="372813"/>
          </a:xfrm>
          <a:custGeom>
            <a:avLst/>
            <a:gdLst>
              <a:gd name="connsiteX0" fmla="*/ 0 w 1370024"/>
              <a:gd name="connsiteY0" fmla="*/ 0 h 196322"/>
              <a:gd name="connsiteX1" fmla="*/ 1370024 w 1370024"/>
              <a:gd name="connsiteY1" fmla="*/ 0 h 196322"/>
              <a:gd name="connsiteX2" fmla="*/ 1370024 w 1370024"/>
              <a:gd name="connsiteY2" fmla="*/ 196322 h 196322"/>
              <a:gd name="connsiteX3" fmla="*/ 0 w 1370024"/>
              <a:gd name="connsiteY3" fmla="*/ 196322 h 196322"/>
              <a:gd name="connsiteX4" fmla="*/ 0 w 1370024"/>
              <a:gd name="connsiteY4" fmla="*/ 0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024" h="196322">
                <a:moveTo>
                  <a:pt x="0" y="0"/>
                </a:moveTo>
                <a:lnTo>
                  <a:pt x="1370024" y="0"/>
                </a:lnTo>
                <a:lnTo>
                  <a:pt x="1370024" y="196322"/>
                </a:lnTo>
                <a:lnTo>
                  <a:pt x="0" y="196322"/>
                </a:lnTo>
                <a:lnTo>
                  <a:pt x="0" y="0"/>
                </a:lnTo>
                <a:close/>
              </a:path>
            </a:pathLst>
          </a:custGeom>
          <a:solidFill>
            <a:srgbClr val="DC565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360000" tIns="25400" rIns="25400" bIns="25400" numCol="1" spcCol="1270" anchor="ctr" anchorCtr="0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kern="1200" dirty="0" smtClean="0"/>
              <a:t>Япония</a:t>
            </a:r>
            <a:endParaRPr lang="ru-RU" sz="1000" b="1" kern="1200" dirty="0"/>
          </a:p>
        </p:txBody>
      </p:sp>
      <p:sp>
        <p:nvSpPr>
          <p:cNvPr id="24" name="Овал 23"/>
          <p:cNvSpPr/>
          <p:nvPr/>
        </p:nvSpPr>
        <p:spPr>
          <a:xfrm>
            <a:off x="7310312" y="2385337"/>
            <a:ext cx="466018" cy="466017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38100">
            <a:solidFill>
              <a:srgbClr val="AE12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Полилиния 24"/>
          <p:cNvSpPr/>
          <p:nvPr/>
        </p:nvSpPr>
        <p:spPr>
          <a:xfrm>
            <a:off x="7728333" y="2991078"/>
            <a:ext cx="1188579" cy="372813"/>
          </a:xfrm>
          <a:custGeom>
            <a:avLst/>
            <a:gdLst>
              <a:gd name="connsiteX0" fmla="*/ 0 w 1272597"/>
              <a:gd name="connsiteY0" fmla="*/ 0 h 196322"/>
              <a:gd name="connsiteX1" fmla="*/ 1272597 w 1272597"/>
              <a:gd name="connsiteY1" fmla="*/ 0 h 196322"/>
              <a:gd name="connsiteX2" fmla="*/ 1272597 w 1272597"/>
              <a:gd name="connsiteY2" fmla="*/ 196322 h 196322"/>
              <a:gd name="connsiteX3" fmla="*/ 0 w 1272597"/>
              <a:gd name="connsiteY3" fmla="*/ 196322 h 196322"/>
              <a:gd name="connsiteX4" fmla="*/ 0 w 1272597"/>
              <a:gd name="connsiteY4" fmla="*/ 0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2597" h="196322">
                <a:moveTo>
                  <a:pt x="0" y="0"/>
                </a:moveTo>
                <a:lnTo>
                  <a:pt x="1272597" y="0"/>
                </a:lnTo>
                <a:lnTo>
                  <a:pt x="1272597" y="196322"/>
                </a:lnTo>
                <a:lnTo>
                  <a:pt x="0" y="196322"/>
                </a:lnTo>
                <a:lnTo>
                  <a:pt x="0" y="0"/>
                </a:lnTo>
                <a:close/>
              </a:path>
            </a:pathLst>
          </a:custGeom>
          <a:solidFill>
            <a:srgbClr val="DC565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360000" tIns="25400" rIns="25400" bIns="25400" numCol="1" spcCol="1270" anchor="ctr" anchorCtr="0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kern="1200" dirty="0" smtClean="0"/>
              <a:t>Южная Корея</a:t>
            </a:r>
            <a:endParaRPr lang="ru-RU" sz="1000" b="1" kern="1200" dirty="0"/>
          </a:p>
        </p:txBody>
      </p:sp>
      <p:sp>
        <p:nvSpPr>
          <p:cNvPr id="26" name="Овал 25"/>
          <p:cNvSpPr/>
          <p:nvPr/>
        </p:nvSpPr>
        <p:spPr>
          <a:xfrm>
            <a:off x="7495325" y="2944477"/>
            <a:ext cx="466018" cy="466017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38100">
            <a:solidFill>
              <a:srgbClr val="AE12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Полилиния 26"/>
          <p:cNvSpPr/>
          <p:nvPr/>
        </p:nvSpPr>
        <p:spPr>
          <a:xfrm>
            <a:off x="7787410" y="3550628"/>
            <a:ext cx="1129504" cy="372813"/>
          </a:xfrm>
          <a:custGeom>
            <a:avLst/>
            <a:gdLst>
              <a:gd name="connsiteX0" fmla="*/ 0 w 1241489"/>
              <a:gd name="connsiteY0" fmla="*/ 0 h 196322"/>
              <a:gd name="connsiteX1" fmla="*/ 1241489 w 1241489"/>
              <a:gd name="connsiteY1" fmla="*/ 0 h 196322"/>
              <a:gd name="connsiteX2" fmla="*/ 1241489 w 1241489"/>
              <a:gd name="connsiteY2" fmla="*/ 196322 h 196322"/>
              <a:gd name="connsiteX3" fmla="*/ 0 w 1241489"/>
              <a:gd name="connsiteY3" fmla="*/ 196322 h 196322"/>
              <a:gd name="connsiteX4" fmla="*/ 0 w 1241489"/>
              <a:gd name="connsiteY4" fmla="*/ 0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1489" h="196322">
                <a:moveTo>
                  <a:pt x="0" y="0"/>
                </a:moveTo>
                <a:lnTo>
                  <a:pt x="1241489" y="0"/>
                </a:lnTo>
                <a:lnTo>
                  <a:pt x="1241489" y="196322"/>
                </a:lnTo>
                <a:lnTo>
                  <a:pt x="0" y="196322"/>
                </a:lnTo>
                <a:lnTo>
                  <a:pt x="0" y="0"/>
                </a:lnTo>
                <a:close/>
              </a:path>
            </a:pathLst>
          </a:custGeom>
          <a:solidFill>
            <a:srgbClr val="DC565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360000" tIns="25400" rIns="25400" bIns="25400" numCol="1" spcCol="1270" anchor="ctr" anchorCtr="0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kern="1200" dirty="0" smtClean="0"/>
              <a:t>Малайзия</a:t>
            </a:r>
            <a:endParaRPr lang="ru-RU" sz="1000" b="1" kern="1200" dirty="0"/>
          </a:p>
        </p:txBody>
      </p:sp>
      <p:sp>
        <p:nvSpPr>
          <p:cNvPr id="28" name="Овал 27"/>
          <p:cNvSpPr/>
          <p:nvPr/>
        </p:nvSpPr>
        <p:spPr>
          <a:xfrm>
            <a:off x="7554397" y="3504027"/>
            <a:ext cx="466018" cy="466017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38100">
            <a:solidFill>
              <a:srgbClr val="AE12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Полилиния 28"/>
          <p:cNvSpPr/>
          <p:nvPr/>
        </p:nvSpPr>
        <p:spPr>
          <a:xfrm>
            <a:off x="7728333" y="4110179"/>
            <a:ext cx="1188581" cy="372813"/>
          </a:xfrm>
          <a:custGeom>
            <a:avLst/>
            <a:gdLst>
              <a:gd name="connsiteX0" fmla="*/ 0 w 1272597"/>
              <a:gd name="connsiteY0" fmla="*/ 0 h 196322"/>
              <a:gd name="connsiteX1" fmla="*/ 1272597 w 1272597"/>
              <a:gd name="connsiteY1" fmla="*/ 0 h 196322"/>
              <a:gd name="connsiteX2" fmla="*/ 1272597 w 1272597"/>
              <a:gd name="connsiteY2" fmla="*/ 196322 h 196322"/>
              <a:gd name="connsiteX3" fmla="*/ 0 w 1272597"/>
              <a:gd name="connsiteY3" fmla="*/ 196322 h 196322"/>
              <a:gd name="connsiteX4" fmla="*/ 0 w 1272597"/>
              <a:gd name="connsiteY4" fmla="*/ 0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2597" h="196322">
                <a:moveTo>
                  <a:pt x="0" y="0"/>
                </a:moveTo>
                <a:lnTo>
                  <a:pt x="1272597" y="0"/>
                </a:lnTo>
                <a:lnTo>
                  <a:pt x="1272597" y="196322"/>
                </a:lnTo>
                <a:lnTo>
                  <a:pt x="0" y="196322"/>
                </a:lnTo>
                <a:lnTo>
                  <a:pt x="0" y="0"/>
                </a:lnTo>
                <a:close/>
              </a:path>
            </a:pathLst>
          </a:custGeom>
          <a:solidFill>
            <a:srgbClr val="DC565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360000" tIns="25400" rIns="25400" bIns="25400" numCol="1" spcCol="1270" anchor="ctr" anchorCtr="0">
            <a:noAutofit/>
          </a:bodyPr>
          <a:lstStyle/>
          <a:p>
            <a:pPr lvl="0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dirty="0" smtClean="0"/>
              <a:t>Филиппины</a:t>
            </a:r>
            <a:endParaRPr lang="ru-RU" sz="1000" b="1" kern="1200" dirty="0"/>
          </a:p>
        </p:txBody>
      </p:sp>
      <p:sp>
        <p:nvSpPr>
          <p:cNvPr id="30" name="Овал 29"/>
          <p:cNvSpPr/>
          <p:nvPr/>
        </p:nvSpPr>
        <p:spPr>
          <a:xfrm>
            <a:off x="7495325" y="4063577"/>
            <a:ext cx="466018" cy="466017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38100">
            <a:solidFill>
              <a:srgbClr val="AE12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Полилиния 30"/>
          <p:cNvSpPr/>
          <p:nvPr/>
        </p:nvSpPr>
        <p:spPr>
          <a:xfrm>
            <a:off x="7543323" y="4669319"/>
            <a:ext cx="1373592" cy="372813"/>
          </a:xfrm>
          <a:custGeom>
            <a:avLst/>
            <a:gdLst>
              <a:gd name="connsiteX0" fmla="*/ 0 w 1370024"/>
              <a:gd name="connsiteY0" fmla="*/ 0 h 196322"/>
              <a:gd name="connsiteX1" fmla="*/ 1370024 w 1370024"/>
              <a:gd name="connsiteY1" fmla="*/ 0 h 196322"/>
              <a:gd name="connsiteX2" fmla="*/ 1370024 w 1370024"/>
              <a:gd name="connsiteY2" fmla="*/ 196322 h 196322"/>
              <a:gd name="connsiteX3" fmla="*/ 0 w 1370024"/>
              <a:gd name="connsiteY3" fmla="*/ 196322 h 196322"/>
              <a:gd name="connsiteX4" fmla="*/ 0 w 1370024"/>
              <a:gd name="connsiteY4" fmla="*/ 0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024" h="196322">
                <a:moveTo>
                  <a:pt x="0" y="0"/>
                </a:moveTo>
                <a:lnTo>
                  <a:pt x="1370024" y="0"/>
                </a:lnTo>
                <a:lnTo>
                  <a:pt x="1370024" y="196322"/>
                </a:lnTo>
                <a:lnTo>
                  <a:pt x="0" y="196322"/>
                </a:lnTo>
                <a:lnTo>
                  <a:pt x="0" y="0"/>
                </a:lnTo>
                <a:close/>
              </a:path>
            </a:pathLst>
          </a:custGeom>
          <a:solidFill>
            <a:srgbClr val="DC565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360000" tIns="25400" rIns="25400" bIns="25400" numCol="1" spcCol="1270" anchor="ctr" anchorCtr="0">
            <a:noAutofit/>
          </a:bodyPr>
          <a:lstStyle/>
          <a:p>
            <a:pPr lvl="0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dirty="0" smtClean="0"/>
              <a:t>Сингапур</a:t>
            </a:r>
            <a:endParaRPr lang="ru-RU" sz="1000" b="1" kern="1200" dirty="0"/>
          </a:p>
        </p:txBody>
      </p:sp>
      <p:sp>
        <p:nvSpPr>
          <p:cNvPr id="32" name="Овал 31"/>
          <p:cNvSpPr/>
          <p:nvPr/>
        </p:nvSpPr>
        <p:spPr>
          <a:xfrm>
            <a:off x="7310312" y="4622715"/>
            <a:ext cx="466018" cy="466017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38100">
            <a:solidFill>
              <a:srgbClr val="AE12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Полилиния 32"/>
          <p:cNvSpPr/>
          <p:nvPr/>
        </p:nvSpPr>
        <p:spPr>
          <a:xfrm>
            <a:off x="7205708" y="5228867"/>
            <a:ext cx="1711208" cy="372813"/>
          </a:xfrm>
          <a:custGeom>
            <a:avLst/>
            <a:gdLst>
              <a:gd name="connsiteX0" fmla="*/ 0 w 1547811"/>
              <a:gd name="connsiteY0" fmla="*/ 0 h 196322"/>
              <a:gd name="connsiteX1" fmla="*/ 1547811 w 1547811"/>
              <a:gd name="connsiteY1" fmla="*/ 0 h 196322"/>
              <a:gd name="connsiteX2" fmla="*/ 1547811 w 1547811"/>
              <a:gd name="connsiteY2" fmla="*/ 196322 h 196322"/>
              <a:gd name="connsiteX3" fmla="*/ 0 w 1547811"/>
              <a:gd name="connsiteY3" fmla="*/ 196322 h 196322"/>
              <a:gd name="connsiteX4" fmla="*/ 0 w 1547811"/>
              <a:gd name="connsiteY4" fmla="*/ 0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7811" h="196322">
                <a:moveTo>
                  <a:pt x="0" y="0"/>
                </a:moveTo>
                <a:lnTo>
                  <a:pt x="1547811" y="0"/>
                </a:lnTo>
                <a:lnTo>
                  <a:pt x="1547811" y="196322"/>
                </a:lnTo>
                <a:lnTo>
                  <a:pt x="0" y="196322"/>
                </a:lnTo>
                <a:lnTo>
                  <a:pt x="0" y="0"/>
                </a:lnTo>
                <a:close/>
              </a:path>
            </a:pathLst>
          </a:custGeom>
          <a:solidFill>
            <a:srgbClr val="DC565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360000" tIns="25400" rIns="25400" bIns="25400" numCol="1" spcCol="1270" anchor="ctr" anchorCtr="0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kern="1200" dirty="0" smtClean="0"/>
              <a:t>Другие страны АТЭС</a:t>
            </a:r>
            <a:endParaRPr lang="ru-RU" sz="1000" b="1" kern="1200" dirty="0"/>
          </a:p>
        </p:txBody>
      </p:sp>
      <p:sp>
        <p:nvSpPr>
          <p:cNvPr id="34" name="Овал 33"/>
          <p:cNvSpPr/>
          <p:nvPr/>
        </p:nvSpPr>
        <p:spPr>
          <a:xfrm>
            <a:off x="6972695" y="5182266"/>
            <a:ext cx="466018" cy="466017"/>
          </a:xfrm>
          <a:prstGeom prst="ellipse">
            <a:avLst/>
          </a:prstGeom>
          <a:ln w="38100">
            <a:solidFill>
              <a:srgbClr val="AE12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Равнобедренный треугольник 35"/>
          <p:cNvSpPr/>
          <p:nvPr/>
        </p:nvSpPr>
        <p:spPr>
          <a:xfrm flipV="1">
            <a:off x="5493987" y="4063577"/>
            <a:ext cx="205680" cy="216024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Дуга 38"/>
          <p:cNvSpPr/>
          <p:nvPr/>
        </p:nvSpPr>
        <p:spPr>
          <a:xfrm rot="18483887">
            <a:off x="4245595" y="4154095"/>
            <a:ext cx="1565979" cy="1280896"/>
          </a:xfrm>
          <a:prstGeom prst="arc">
            <a:avLst/>
          </a:prstGeom>
          <a:ln w="28575">
            <a:solidFill>
              <a:srgbClr val="AE12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Дуга 39"/>
          <p:cNvSpPr/>
          <p:nvPr/>
        </p:nvSpPr>
        <p:spPr>
          <a:xfrm rot="3116113" flipH="1">
            <a:off x="5615552" y="4166866"/>
            <a:ext cx="1131084" cy="640448"/>
          </a:xfrm>
          <a:custGeom>
            <a:avLst/>
            <a:gdLst>
              <a:gd name="connsiteX0" fmla="*/ 782989 w 1565979"/>
              <a:gd name="connsiteY0" fmla="*/ 0 h 1280896"/>
              <a:gd name="connsiteX1" fmla="*/ 1565979 w 1565979"/>
              <a:gd name="connsiteY1" fmla="*/ 640448 h 1280896"/>
              <a:gd name="connsiteX2" fmla="*/ 782990 w 1565979"/>
              <a:gd name="connsiteY2" fmla="*/ 640448 h 1280896"/>
              <a:gd name="connsiteX3" fmla="*/ 782989 w 1565979"/>
              <a:gd name="connsiteY3" fmla="*/ 0 h 1280896"/>
              <a:gd name="connsiteX0" fmla="*/ 782989 w 1565979"/>
              <a:gd name="connsiteY0" fmla="*/ 0 h 1280896"/>
              <a:gd name="connsiteX1" fmla="*/ 1565979 w 1565979"/>
              <a:gd name="connsiteY1" fmla="*/ 640448 h 1280896"/>
              <a:gd name="connsiteX0" fmla="*/ 348094 w 1131084"/>
              <a:gd name="connsiteY0" fmla="*/ 0 h 640448"/>
              <a:gd name="connsiteX1" fmla="*/ 1131084 w 1131084"/>
              <a:gd name="connsiteY1" fmla="*/ 640448 h 640448"/>
              <a:gd name="connsiteX2" fmla="*/ 348095 w 1131084"/>
              <a:gd name="connsiteY2" fmla="*/ 640448 h 640448"/>
              <a:gd name="connsiteX3" fmla="*/ 348094 w 1131084"/>
              <a:gd name="connsiteY3" fmla="*/ 0 h 640448"/>
              <a:gd name="connsiteX0" fmla="*/ 0 w 1131084"/>
              <a:gd name="connsiteY0" fmla="*/ 466164 h 640448"/>
              <a:gd name="connsiteX1" fmla="*/ 1131084 w 1131084"/>
              <a:gd name="connsiteY1" fmla="*/ 640448 h 640448"/>
              <a:gd name="connsiteX0" fmla="*/ 348094 w 1131084"/>
              <a:gd name="connsiteY0" fmla="*/ 0 h 640448"/>
              <a:gd name="connsiteX1" fmla="*/ 1131084 w 1131084"/>
              <a:gd name="connsiteY1" fmla="*/ 640448 h 640448"/>
              <a:gd name="connsiteX2" fmla="*/ 348095 w 1131084"/>
              <a:gd name="connsiteY2" fmla="*/ 640448 h 640448"/>
              <a:gd name="connsiteX3" fmla="*/ 348094 w 1131084"/>
              <a:gd name="connsiteY3" fmla="*/ 0 h 640448"/>
              <a:gd name="connsiteX0" fmla="*/ 0 w 1131084"/>
              <a:gd name="connsiteY0" fmla="*/ 466164 h 640448"/>
              <a:gd name="connsiteX1" fmla="*/ 1131084 w 1131084"/>
              <a:gd name="connsiteY1" fmla="*/ 640448 h 640448"/>
              <a:gd name="connsiteX0" fmla="*/ 348094 w 1131084"/>
              <a:gd name="connsiteY0" fmla="*/ 0 h 640448"/>
              <a:gd name="connsiteX1" fmla="*/ 1131084 w 1131084"/>
              <a:gd name="connsiteY1" fmla="*/ 640448 h 640448"/>
              <a:gd name="connsiteX2" fmla="*/ 348095 w 1131084"/>
              <a:gd name="connsiteY2" fmla="*/ 640448 h 640448"/>
              <a:gd name="connsiteX3" fmla="*/ 348094 w 1131084"/>
              <a:gd name="connsiteY3" fmla="*/ 0 h 640448"/>
              <a:gd name="connsiteX0" fmla="*/ 0 w 1131084"/>
              <a:gd name="connsiteY0" fmla="*/ 466164 h 640448"/>
              <a:gd name="connsiteX1" fmla="*/ 1131084 w 1131084"/>
              <a:gd name="connsiteY1" fmla="*/ 640448 h 64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31084" h="640448" stroke="0" extrusionOk="0">
                <a:moveTo>
                  <a:pt x="348094" y="0"/>
                </a:moveTo>
                <a:cubicBezTo>
                  <a:pt x="780527" y="0"/>
                  <a:pt x="875480" y="109952"/>
                  <a:pt x="1131084" y="640448"/>
                </a:cubicBezTo>
                <a:lnTo>
                  <a:pt x="348095" y="640448"/>
                </a:lnTo>
                <a:cubicBezTo>
                  <a:pt x="348095" y="426965"/>
                  <a:pt x="348094" y="213483"/>
                  <a:pt x="348094" y="0"/>
                </a:cubicBezTo>
                <a:close/>
              </a:path>
              <a:path w="1131084" h="640448" fill="none">
                <a:moveTo>
                  <a:pt x="0" y="466164"/>
                </a:moveTo>
                <a:cubicBezTo>
                  <a:pt x="297616" y="118380"/>
                  <a:pt x="1131084" y="286738"/>
                  <a:pt x="1131084" y="640448"/>
                </a:cubicBezTo>
              </a:path>
            </a:pathLst>
          </a:custGeom>
          <a:ln w="28575">
            <a:solidFill>
              <a:srgbClr val="AE12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Дуга 40"/>
          <p:cNvSpPr/>
          <p:nvPr/>
        </p:nvSpPr>
        <p:spPr>
          <a:xfrm rot="14798392">
            <a:off x="4914489" y="4454944"/>
            <a:ext cx="2051324" cy="1513492"/>
          </a:xfrm>
          <a:prstGeom prst="arc">
            <a:avLst/>
          </a:prstGeom>
          <a:ln w="28575">
            <a:solidFill>
              <a:srgbClr val="AE12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78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95936" y="189800"/>
            <a:ext cx="4896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 smtClean="0">
                <a:solidFill>
                  <a:srgbClr val="DC5656"/>
                </a:solidFill>
                <a:latin typeface="+mj-lt"/>
              </a:rPr>
              <a:t>КОНТЕЙНЕРНЫЙ ТЕРМИНАЛ</a:t>
            </a:r>
            <a:endParaRPr lang="en-US" sz="2200" b="1" dirty="0">
              <a:solidFill>
                <a:srgbClr val="DC5656"/>
              </a:solidFill>
              <a:latin typeface="+mj-lt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95536" y="1556792"/>
            <a:ext cx="4197152" cy="41971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Контейнерный терминал</a:t>
            </a:r>
            <a:endParaRPr lang="ru-RU" sz="3200" b="1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895250467"/>
              </p:ext>
            </p:extLst>
          </p:nvPr>
        </p:nvGraphicFramePr>
        <p:xfrm>
          <a:off x="3995936" y="1412776"/>
          <a:ext cx="5040560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2" name="Picture 2" descr="C:\Users\nata.fu\Desktop\I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54" y="1628800"/>
            <a:ext cx="1382920" cy="13829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56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Соединительная линия уступом 17"/>
          <p:cNvCxnSpPr/>
          <p:nvPr/>
        </p:nvCxnSpPr>
        <p:spPr>
          <a:xfrm rot="16200000" flipH="1">
            <a:off x="7844723" y="4325459"/>
            <a:ext cx="1951498" cy="432048"/>
          </a:xfrm>
          <a:prstGeom prst="bentConnector3">
            <a:avLst>
              <a:gd name="adj1" fmla="val 337"/>
            </a:avLst>
          </a:prstGeom>
          <a:ln w="28575">
            <a:solidFill>
              <a:srgbClr val="AE1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165706" y="5517232"/>
            <a:ext cx="3870790" cy="0"/>
          </a:xfrm>
          <a:prstGeom prst="line">
            <a:avLst/>
          </a:prstGeom>
          <a:ln w="28575">
            <a:solidFill>
              <a:srgbClr val="AE1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995936" y="189800"/>
            <a:ext cx="4896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 smtClean="0">
                <a:solidFill>
                  <a:srgbClr val="DC5656"/>
                </a:solidFill>
                <a:latin typeface="+mj-lt"/>
              </a:rPr>
              <a:t>ПРИРОДНЫЕ РЕСУРСЫ</a:t>
            </a:r>
            <a:endParaRPr lang="en-US" sz="2200" b="1" dirty="0">
              <a:solidFill>
                <a:srgbClr val="DC5656"/>
              </a:solidFill>
              <a:latin typeface="+mj-lt"/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10800000">
            <a:off x="2893240" y="3884778"/>
            <a:ext cx="1227910" cy="88395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3603336" y="2084578"/>
            <a:ext cx="2962313" cy="2962313"/>
          </a:xfrm>
          <a:custGeom>
            <a:avLst/>
            <a:gdLst>
              <a:gd name="connsiteX0" fmla="*/ 0 w 2962313"/>
              <a:gd name="connsiteY0" fmla="*/ 1481157 h 2962313"/>
              <a:gd name="connsiteX1" fmla="*/ 1481157 w 2962313"/>
              <a:gd name="connsiteY1" fmla="*/ 0 h 2962313"/>
              <a:gd name="connsiteX2" fmla="*/ 2962314 w 2962313"/>
              <a:gd name="connsiteY2" fmla="*/ 1481157 h 2962313"/>
              <a:gd name="connsiteX3" fmla="*/ 1481157 w 2962313"/>
              <a:gd name="connsiteY3" fmla="*/ 2962314 h 2962313"/>
              <a:gd name="connsiteX4" fmla="*/ 0 w 2962313"/>
              <a:gd name="connsiteY4" fmla="*/ 1481157 h 296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2313" h="2962313">
                <a:moveTo>
                  <a:pt x="0" y="1481157"/>
                </a:moveTo>
                <a:cubicBezTo>
                  <a:pt x="0" y="663137"/>
                  <a:pt x="663137" y="0"/>
                  <a:pt x="1481157" y="0"/>
                </a:cubicBezTo>
                <a:cubicBezTo>
                  <a:pt x="2299177" y="0"/>
                  <a:pt x="2962314" y="663137"/>
                  <a:pt x="2962314" y="1481157"/>
                </a:cubicBezTo>
                <a:cubicBezTo>
                  <a:pt x="2962314" y="2299177"/>
                  <a:pt x="2299177" y="2962314"/>
                  <a:pt x="1481157" y="2962314"/>
                </a:cubicBezTo>
                <a:cubicBezTo>
                  <a:pt x="663137" y="2962314"/>
                  <a:pt x="0" y="2299177"/>
                  <a:pt x="0" y="1481157"/>
                </a:cubicBez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457951" tIns="457951" rIns="457951" bIns="457951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 smtClean="0"/>
              <a:t>Хабаровский край обладает богатыми природными ресурсами</a:t>
            </a:r>
            <a:endParaRPr lang="ru-RU" sz="2000" kern="1200" dirty="0"/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275194391"/>
              </p:ext>
            </p:extLst>
          </p:nvPr>
        </p:nvGraphicFramePr>
        <p:xfrm>
          <a:off x="5977753" y="1940562"/>
          <a:ext cx="2820144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Овал 5119"/>
          <p:cNvSpPr/>
          <p:nvPr/>
        </p:nvSpPr>
        <p:spPr>
          <a:xfrm>
            <a:off x="591808" y="1679623"/>
            <a:ext cx="2612040" cy="3662566"/>
          </a:xfrm>
          <a:custGeom>
            <a:avLst/>
            <a:gdLst>
              <a:gd name="connsiteX0" fmla="*/ 0 w 1733896"/>
              <a:gd name="connsiteY0" fmla="*/ 866948 h 1733896"/>
              <a:gd name="connsiteX1" fmla="*/ 866948 w 1733896"/>
              <a:gd name="connsiteY1" fmla="*/ 0 h 1733896"/>
              <a:gd name="connsiteX2" fmla="*/ 1733896 w 1733896"/>
              <a:gd name="connsiteY2" fmla="*/ 866948 h 1733896"/>
              <a:gd name="connsiteX3" fmla="*/ 866948 w 1733896"/>
              <a:gd name="connsiteY3" fmla="*/ 1733896 h 1733896"/>
              <a:gd name="connsiteX4" fmla="*/ 0 w 1733896"/>
              <a:gd name="connsiteY4" fmla="*/ 866948 h 1733896"/>
              <a:gd name="connsiteX0" fmla="*/ 25 w 1733921"/>
              <a:gd name="connsiteY0" fmla="*/ 866948 h 2857616"/>
              <a:gd name="connsiteX1" fmla="*/ 866973 w 1733921"/>
              <a:gd name="connsiteY1" fmla="*/ 0 h 2857616"/>
              <a:gd name="connsiteX2" fmla="*/ 1733921 w 1733921"/>
              <a:gd name="connsiteY2" fmla="*/ 866948 h 2857616"/>
              <a:gd name="connsiteX3" fmla="*/ 889007 w 1733921"/>
              <a:gd name="connsiteY3" fmla="*/ 2857616 h 2857616"/>
              <a:gd name="connsiteX4" fmla="*/ 25 w 1733921"/>
              <a:gd name="connsiteY4" fmla="*/ 866948 h 2857616"/>
              <a:gd name="connsiteX0" fmla="*/ 25 w 1733921"/>
              <a:gd name="connsiteY0" fmla="*/ 866948 h 2922504"/>
              <a:gd name="connsiteX1" fmla="*/ 866973 w 1733921"/>
              <a:gd name="connsiteY1" fmla="*/ 0 h 2922504"/>
              <a:gd name="connsiteX2" fmla="*/ 1733921 w 1733921"/>
              <a:gd name="connsiteY2" fmla="*/ 866948 h 2922504"/>
              <a:gd name="connsiteX3" fmla="*/ 889007 w 1733921"/>
              <a:gd name="connsiteY3" fmla="*/ 2857616 h 2922504"/>
              <a:gd name="connsiteX4" fmla="*/ 25 w 1733921"/>
              <a:gd name="connsiteY4" fmla="*/ 866948 h 2922504"/>
              <a:gd name="connsiteX0" fmla="*/ 25 w 1733921"/>
              <a:gd name="connsiteY0" fmla="*/ 866948 h 2922504"/>
              <a:gd name="connsiteX1" fmla="*/ 866973 w 1733921"/>
              <a:gd name="connsiteY1" fmla="*/ 0 h 2922504"/>
              <a:gd name="connsiteX2" fmla="*/ 1733921 w 1733921"/>
              <a:gd name="connsiteY2" fmla="*/ 866948 h 2922504"/>
              <a:gd name="connsiteX3" fmla="*/ 889007 w 1733921"/>
              <a:gd name="connsiteY3" fmla="*/ 2857616 h 2922504"/>
              <a:gd name="connsiteX4" fmla="*/ 25 w 1733921"/>
              <a:gd name="connsiteY4" fmla="*/ 866948 h 2922504"/>
              <a:gd name="connsiteX0" fmla="*/ 25 w 1733921"/>
              <a:gd name="connsiteY0" fmla="*/ 866948 h 2857616"/>
              <a:gd name="connsiteX1" fmla="*/ 866973 w 1733921"/>
              <a:gd name="connsiteY1" fmla="*/ 0 h 2857616"/>
              <a:gd name="connsiteX2" fmla="*/ 1733921 w 1733921"/>
              <a:gd name="connsiteY2" fmla="*/ 866948 h 2857616"/>
              <a:gd name="connsiteX3" fmla="*/ 889007 w 1733921"/>
              <a:gd name="connsiteY3" fmla="*/ 2857616 h 2857616"/>
              <a:gd name="connsiteX4" fmla="*/ 25 w 1733921"/>
              <a:gd name="connsiteY4" fmla="*/ 866948 h 2857616"/>
              <a:gd name="connsiteX0" fmla="*/ 25 w 1733921"/>
              <a:gd name="connsiteY0" fmla="*/ 866948 h 2857616"/>
              <a:gd name="connsiteX1" fmla="*/ 866973 w 1733921"/>
              <a:gd name="connsiteY1" fmla="*/ 0 h 2857616"/>
              <a:gd name="connsiteX2" fmla="*/ 1733921 w 1733921"/>
              <a:gd name="connsiteY2" fmla="*/ 866948 h 2857616"/>
              <a:gd name="connsiteX3" fmla="*/ 889007 w 1733921"/>
              <a:gd name="connsiteY3" fmla="*/ 2857616 h 2857616"/>
              <a:gd name="connsiteX4" fmla="*/ 25 w 1733921"/>
              <a:gd name="connsiteY4" fmla="*/ 866948 h 2857616"/>
              <a:gd name="connsiteX0" fmla="*/ 25 w 1733921"/>
              <a:gd name="connsiteY0" fmla="*/ 1003421 h 2994089"/>
              <a:gd name="connsiteX1" fmla="*/ 866973 w 1733921"/>
              <a:gd name="connsiteY1" fmla="*/ 0 h 2994089"/>
              <a:gd name="connsiteX2" fmla="*/ 1733921 w 1733921"/>
              <a:gd name="connsiteY2" fmla="*/ 1003421 h 2994089"/>
              <a:gd name="connsiteX3" fmla="*/ 889007 w 1733921"/>
              <a:gd name="connsiteY3" fmla="*/ 2994089 h 2994089"/>
              <a:gd name="connsiteX4" fmla="*/ 25 w 1733921"/>
              <a:gd name="connsiteY4" fmla="*/ 1003421 h 2994089"/>
              <a:gd name="connsiteX0" fmla="*/ 91 w 1733987"/>
              <a:gd name="connsiteY0" fmla="*/ 1003421 h 2994089"/>
              <a:gd name="connsiteX1" fmla="*/ 867039 w 1733987"/>
              <a:gd name="connsiteY1" fmla="*/ 0 h 2994089"/>
              <a:gd name="connsiteX2" fmla="*/ 1733987 w 1733987"/>
              <a:gd name="connsiteY2" fmla="*/ 1003421 h 2994089"/>
              <a:gd name="connsiteX3" fmla="*/ 889073 w 1733987"/>
              <a:gd name="connsiteY3" fmla="*/ 2994089 h 2994089"/>
              <a:gd name="connsiteX4" fmla="*/ 91 w 1733987"/>
              <a:gd name="connsiteY4" fmla="*/ 1003421 h 2994089"/>
              <a:gd name="connsiteX0" fmla="*/ 32 w 1733928"/>
              <a:gd name="connsiteY0" fmla="*/ 1003573 h 2994241"/>
              <a:gd name="connsiteX1" fmla="*/ 866980 w 1733928"/>
              <a:gd name="connsiteY1" fmla="*/ 152 h 2994241"/>
              <a:gd name="connsiteX2" fmla="*/ 1733928 w 1733928"/>
              <a:gd name="connsiteY2" fmla="*/ 1003573 h 2994241"/>
              <a:gd name="connsiteX3" fmla="*/ 889014 w 1733928"/>
              <a:gd name="connsiteY3" fmla="*/ 2994241 h 2994241"/>
              <a:gd name="connsiteX4" fmla="*/ 32 w 1733928"/>
              <a:gd name="connsiteY4" fmla="*/ 1003573 h 2994241"/>
              <a:gd name="connsiteX0" fmla="*/ 32 w 1733928"/>
              <a:gd name="connsiteY0" fmla="*/ 1003573 h 2994241"/>
              <a:gd name="connsiteX1" fmla="*/ 866980 w 1733928"/>
              <a:gd name="connsiteY1" fmla="*/ 152 h 2994241"/>
              <a:gd name="connsiteX2" fmla="*/ 1733928 w 1733928"/>
              <a:gd name="connsiteY2" fmla="*/ 1003573 h 2994241"/>
              <a:gd name="connsiteX3" fmla="*/ 889014 w 1733928"/>
              <a:gd name="connsiteY3" fmla="*/ 2994241 h 2994241"/>
              <a:gd name="connsiteX4" fmla="*/ 32 w 1733928"/>
              <a:gd name="connsiteY4" fmla="*/ 1003573 h 2994241"/>
              <a:gd name="connsiteX0" fmla="*/ 32 w 1733928"/>
              <a:gd name="connsiteY0" fmla="*/ 1003573 h 2994241"/>
              <a:gd name="connsiteX1" fmla="*/ 866980 w 1733928"/>
              <a:gd name="connsiteY1" fmla="*/ 152 h 2994241"/>
              <a:gd name="connsiteX2" fmla="*/ 1733928 w 1733928"/>
              <a:gd name="connsiteY2" fmla="*/ 1003573 h 2994241"/>
              <a:gd name="connsiteX3" fmla="*/ 889014 w 1733928"/>
              <a:gd name="connsiteY3" fmla="*/ 2994241 h 2994241"/>
              <a:gd name="connsiteX4" fmla="*/ 32 w 1733928"/>
              <a:gd name="connsiteY4" fmla="*/ 1003573 h 2994241"/>
              <a:gd name="connsiteX0" fmla="*/ 32 w 1733928"/>
              <a:gd name="connsiteY0" fmla="*/ 1003573 h 2994241"/>
              <a:gd name="connsiteX1" fmla="*/ 866980 w 1733928"/>
              <a:gd name="connsiteY1" fmla="*/ 152 h 2994241"/>
              <a:gd name="connsiteX2" fmla="*/ 1733928 w 1733928"/>
              <a:gd name="connsiteY2" fmla="*/ 1003573 h 2994241"/>
              <a:gd name="connsiteX3" fmla="*/ 889014 w 1733928"/>
              <a:gd name="connsiteY3" fmla="*/ 2994241 h 2994241"/>
              <a:gd name="connsiteX4" fmla="*/ 32 w 1733928"/>
              <a:gd name="connsiteY4" fmla="*/ 1003573 h 2994241"/>
              <a:gd name="connsiteX0" fmla="*/ 32 w 1733928"/>
              <a:gd name="connsiteY0" fmla="*/ 1003573 h 2994241"/>
              <a:gd name="connsiteX1" fmla="*/ 866980 w 1733928"/>
              <a:gd name="connsiteY1" fmla="*/ 152 h 2994241"/>
              <a:gd name="connsiteX2" fmla="*/ 1733928 w 1733928"/>
              <a:gd name="connsiteY2" fmla="*/ 1003573 h 2994241"/>
              <a:gd name="connsiteX3" fmla="*/ 889014 w 1733928"/>
              <a:gd name="connsiteY3" fmla="*/ 2994241 h 2994241"/>
              <a:gd name="connsiteX4" fmla="*/ 32 w 1733928"/>
              <a:gd name="connsiteY4" fmla="*/ 1003573 h 2994241"/>
              <a:gd name="connsiteX0" fmla="*/ 32 w 1733928"/>
              <a:gd name="connsiteY0" fmla="*/ 1003573 h 2994241"/>
              <a:gd name="connsiteX1" fmla="*/ 866980 w 1733928"/>
              <a:gd name="connsiteY1" fmla="*/ 152 h 2994241"/>
              <a:gd name="connsiteX2" fmla="*/ 1733928 w 1733928"/>
              <a:gd name="connsiteY2" fmla="*/ 1003573 h 2994241"/>
              <a:gd name="connsiteX3" fmla="*/ 889014 w 1733928"/>
              <a:gd name="connsiteY3" fmla="*/ 2994241 h 2994241"/>
              <a:gd name="connsiteX4" fmla="*/ 32 w 1733928"/>
              <a:gd name="connsiteY4" fmla="*/ 1003573 h 2994241"/>
              <a:gd name="connsiteX0" fmla="*/ 6 w 1733902"/>
              <a:gd name="connsiteY0" fmla="*/ 1003573 h 2994241"/>
              <a:gd name="connsiteX1" fmla="*/ 866954 w 1733902"/>
              <a:gd name="connsiteY1" fmla="*/ 152 h 2994241"/>
              <a:gd name="connsiteX2" fmla="*/ 1733902 w 1733902"/>
              <a:gd name="connsiteY2" fmla="*/ 1003573 h 2994241"/>
              <a:gd name="connsiteX3" fmla="*/ 854050 w 1733902"/>
              <a:gd name="connsiteY3" fmla="*/ 2994241 h 2994241"/>
              <a:gd name="connsiteX4" fmla="*/ 6 w 1733902"/>
              <a:gd name="connsiteY4" fmla="*/ 1003573 h 2994241"/>
              <a:gd name="connsiteX0" fmla="*/ 11 w 1733907"/>
              <a:gd name="connsiteY0" fmla="*/ 1003573 h 2983743"/>
              <a:gd name="connsiteX1" fmla="*/ 866959 w 1733907"/>
              <a:gd name="connsiteY1" fmla="*/ 152 h 2983743"/>
              <a:gd name="connsiteX2" fmla="*/ 1733907 w 1733907"/>
              <a:gd name="connsiteY2" fmla="*/ 1003573 h 2983743"/>
              <a:gd name="connsiteX3" fmla="*/ 880259 w 1733907"/>
              <a:gd name="connsiteY3" fmla="*/ 2983743 h 2983743"/>
              <a:gd name="connsiteX4" fmla="*/ 11 w 1733907"/>
              <a:gd name="connsiteY4" fmla="*/ 1003573 h 2983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907" h="2983743">
                <a:moveTo>
                  <a:pt x="11" y="1003573"/>
                </a:moveTo>
                <a:cubicBezTo>
                  <a:pt x="-2206" y="506308"/>
                  <a:pt x="309545" y="10650"/>
                  <a:pt x="866959" y="152"/>
                </a:cubicBezTo>
                <a:cubicBezTo>
                  <a:pt x="1424373" y="-10346"/>
                  <a:pt x="1733907" y="524771"/>
                  <a:pt x="1733907" y="1003573"/>
                </a:cubicBezTo>
                <a:cubicBezTo>
                  <a:pt x="1733907" y="1482375"/>
                  <a:pt x="1152432" y="2546676"/>
                  <a:pt x="880259" y="2983743"/>
                </a:cubicBezTo>
                <a:cubicBezTo>
                  <a:pt x="650122" y="2575462"/>
                  <a:pt x="2228" y="1500838"/>
                  <a:pt x="11" y="1003573"/>
                </a:cubicBez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/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Близость природных ресурсов</a:t>
            </a:r>
          </a:p>
          <a:p>
            <a:pPr algn="ctr"/>
            <a:r>
              <a:rPr lang="ru-RU" dirty="0" smtClean="0"/>
              <a:t>Сокращение расходов на доставку </a:t>
            </a:r>
          </a:p>
          <a:p>
            <a:pPr algn="ctr"/>
            <a:r>
              <a:rPr lang="ru-RU" dirty="0" smtClean="0"/>
              <a:t>сырья</a:t>
            </a:r>
          </a:p>
          <a:p>
            <a:pPr algn="ctr"/>
            <a:endParaRPr lang="en-US" sz="2400" b="1" dirty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4338" name="Picture 2" descr="C:\Users\nata.fu\Desktop\I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52530"/>
            <a:ext cx="1038870" cy="10372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ta.fu\Desktop\f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946" y="5729784"/>
            <a:ext cx="435520" cy="43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ta.fu\Desktop\m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448" y="5729784"/>
            <a:ext cx="435520" cy="43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ta.fu\Desktop\sn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950" y="5729784"/>
            <a:ext cx="435520" cy="43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ata.fu\Desktop\ti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452" y="5729784"/>
            <a:ext cx="435520" cy="43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ata.fu\Desktop\pb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954" y="5729784"/>
            <a:ext cx="435520" cy="43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ata.fu\Desktop\w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456" y="5729784"/>
            <a:ext cx="435520" cy="43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nata.fu\Desktop\cu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958" y="5729784"/>
            <a:ext cx="435520" cy="43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nata.fu\Desktop\au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457" y="5729784"/>
            <a:ext cx="435520" cy="43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337" name="Прямая соединительная линия 14336"/>
          <p:cNvCxnSpPr>
            <a:endCxn id="1026" idx="0"/>
          </p:cNvCxnSpPr>
          <p:nvPr/>
        </p:nvCxnSpPr>
        <p:spPr>
          <a:xfrm>
            <a:off x="5165706" y="5517232"/>
            <a:ext cx="0" cy="212552"/>
          </a:xfrm>
          <a:prstGeom prst="line">
            <a:avLst/>
          </a:prstGeom>
          <a:ln w="28575">
            <a:solidFill>
              <a:srgbClr val="AE1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5687208" y="5517232"/>
            <a:ext cx="0" cy="212552"/>
          </a:xfrm>
          <a:prstGeom prst="line">
            <a:avLst/>
          </a:prstGeom>
          <a:ln w="28575">
            <a:solidFill>
              <a:srgbClr val="AE1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6208710" y="5517232"/>
            <a:ext cx="0" cy="212552"/>
          </a:xfrm>
          <a:prstGeom prst="line">
            <a:avLst/>
          </a:prstGeom>
          <a:ln w="28575">
            <a:solidFill>
              <a:srgbClr val="AE1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6730212" y="5517232"/>
            <a:ext cx="0" cy="212552"/>
          </a:xfrm>
          <a:prstGeom prst="line">
            <a:avLst/>
          </a:prstGeom>
          <a:ln w="28575">
            <a:solidFill>
              <a:srgbClr val="AE1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7251714" y="5517232"/>
            <a:ext cx="0" cy="212552"/>
          </a:xfrm>
          <a:prstGeom prst="line">
            <a:avLst/>
          </a:prstGeom>
          <a:ln w="28575">
            <a:solidFill>
              <a:srgbClr val="AE1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7773216" y="5517232"/>
            <a:ext cx="0" cy="212552"/>
          </a:xfrm>
          <a:prstGeom prst="line">
            <a:avLst/>
          </a:prstGeom>
          <a:ln w="28575">
            <a:solidFill>
              <a:srgbClr val="AE1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8294718" y="5517232"/>
            <a:ext cx="0" cy="212552"/>
          </a:xfrm>
          <a:prstGeom prst="line">
            <a:avLst/>
          </a:prstGeom>
          <a:ln w="28575">
            <a:solidFill>
              <a:srgbClr val="AE1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8816220" y="5517232"/>
            <a:ext cx="0" cy="212552"/>
          </a:xfrm>
          <a:prstGeom prst="line">
            <a:avLst/>
          </a:prstGeom>
          <a:ln w="28575">
            <a:solidFill>
              <a:srgbClr val="AE1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80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95936" y="189800"/>
            <a:ext cx="4896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 smtClean="0">
                <a:solidFill>
                  <a:srgbClr val="DC5656"/>
                </a:solidFill>
                <a:latin typeface="+mj-lt"/>
              </a:rPr>
              <a:t>СВОБОДНАЯ ТАМОЖЕННАЯ ЗОНА</a:t>
            </a:r>
            <a:endParaRPr lang="en-US" sz="2200" b="1" dirty="0">
              <a:solidFill>
                <a:srgbClr val="DC5656"/>
              </a:solidFill>
              <a:latin typeface="+mj-lt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57200" y="2996952"/>
            <a:ext cx="8229600" cy="27363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Для </a:t>
            </a:r>
            <a:r>
              <a:rPr lang="ru-RU" sz="2400" dirty="0">
                <a:solidFill>
                  <a:schemeClr val="tx1"/>
                </a:solidFill>
              </a:rPr>
              <a:t>резидентов </a:t>
            </a:r>
            <a:r>
              <a:rPr lang="ru-RU" sz="2400" dirty="0" smtClean="0">
                <a:solidFill>
                  <a:schemeClr val="tx1"/>
                </a:solidFill>
              </a:rPr>
              <a:t>Индустриального Парка </a:t>
            </a:r>
            <a:r>
              <a:rPr lang="ru-RU" sz="2400" dirty="0">
                <a:solidFill>
                  <a:schemeClr val="tx1"/>
                </a:solidFill>
              </a:rPr>
              <a:t>доступен режим свободной таможенной зоны. Данный режим является конкурентоспособным по сравнению с аналогичными формами поддержки экономики в других </a:t>
            </a:r>
            <a:r>
              <a:rPr lang="ru-RU" sz="2400" dirty="0" smtClean="0">
                <a:solidFill>
                  <a:schemeClr val="tx1"/>
                </a:solidFill>
              </a:rPr>
              <a:t>странах.</a:t>
            </a:r>
          </a:p>
          <a:p>
            <a:pPr marL="342900" indent="-342900" algn="l">
              <a:buFont typeface="Arial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Установленный </a:t>
            </a:r>
            <a:r>
              <a:rPr lang="ru-RU" sz="2400" dirty="0">
                <a:solidFill>
                  <a:schemeClr val="tx1"/>
                </a:solidFill>
              </a:rPr>
              <a:t>режим свободной таможенной зоны для резидентов предполагает беспошлинный и безналоговый </a:t>
            </a:r>
            <a:r>
              <a:rPr lang="ru-RU" sz="2400" dirty="0" smtClean="0">
                <a:solidFill>
                  <a:schemeClr val="tx1"/>
                </a:solidFill>
              </a:rPr>
              <a:t>импорт/экспорт, </a:t>
            </a:r>
            <a:r>
              <a:rPr lang="ru-RU" sz="2400" dirty="0">
                <a:solidFill>
                  <a:schemeClr val="tx1"/>
                </a:solidFill>
              </a:rPr>
              <a:t>хранение и потребление иностранных товаров.</a:t>
            </a:r>
          </a:p>
          <a:p>
            <a:pPr algn="l"/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Название 1"/>
          <p:cNvSpPr txBox="1">
            <a:spLocks/>
          </p:cNvSpPr>
          <p:nvPr/>
        </p:nvSpPr>
        <p:spPr>
          <a:xfrm>
            <a:off x="2627784" y="1544294"/>
            <a:ext cx="58326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rgbClr val="DC5656"/>
                </a:solidFill>
              </a:rPr>
              <a:t>Свободная таможенная зона</a:t>
            </a:r>
            <a:endParaRPr lang="ru-RU" sz="3200" dirty="0">
              <a:solidFill>
                <a:srgbClr val="DC5656"/>
              </a:solidFill>
            </a:endParaRPr>
          </a:p>
        </p:txBody>
      </p:sp>
      <p:pic>
        <p:nvPicPr>
          <p:cNvPr id="10" name="Picture 2" descr="C:\Users\nata.fu\Desktop\I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832" y="1433490"/>
            <a:ext cx="1404823" cy="14026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87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5936" y="189800"/>
            <a:ext cx="4896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 smtClean="0">
                <a:solidFill>
                  <a:srgbClr val="DC5656"/>
                </a:solidFill>
              </a:rPr>
              <a:t>СТРУКТУРА ПАРКА</a:t>
            </a:r>
            <a:endParaRPr lang="en-US" sz="2200" b="1" dirty="0">
              <a:solidFill>
                <a:srgbClr val="DC56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19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95936" y="189800"/>
            <a:ext cx="4896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rgbClr val="DC5656"/>
                </a:solidFill>
                <a:latin typeface="+mj-lt"/>
              </a:rPr>
              <a:t>ПРОИЗВОДСТВЕННО-ЛОГИСТИЧЕСКИЙ КОМПЛЕКС</a:t>
            </a:r>
            <a:endParaRPr lang="en-US" sz="1600" b="1" dirty="0">
              <a:solidFill>
                <a:srgbClr val="DC5656"/>
              </a:solidFill>
              <a:latin typeface="+mj-lt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57200" y="2996952"/>
            <a:ext cx="8229600" cy="2736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Название 1"/>
          <p:cNvSpPr txBox="1">
            <a:spLocks/>
          </p:cNvSpPr>
          <p:nvPr/>
        </p:nvSpPr>
        <p:spPr>
          <a:xfrm>
            <a:off x="1403648" y="764704"/>
            <a:ext cx="6408712" cy="71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DC5656"/>
                </a:solidFill>
              </a:rPr>
              <a:t>Производственно-логистический комплекс</a:t>
            </a:r>
            <a:endParaRPr lang="ru-RU" sz="2400" dirty="0">
              <a:solidFill>
                <a:srgbClr val="DC5656"/>
              </a:solidFill>
            </a:endParaRPr>
          </a:p>
        </p:txBody>
      </p:sp>
      <p:pic>
        <p:nvPicPr>
          <p:cNvPr id="2" name="Изображение 1" descr="Снимок экрана 2017-03-14 в 16.09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436000"/>
            <a:ext cx="5292080" cy="5422000"/>
          </a:xfrm>
          <a:prstGeom prst="rect">
            <a:avLst/>
          </a:prstGeom>
        </p:spPr>
      </p:pic>
      <p:pic>
        <p:nvPicPr>
          <p:cNvPr id="3" name="Изображение 2" descr="Снимок экрана 2017-03-14 в 16.11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84984"/>
            <a:ext cx="2597728" cy="29780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8032" y="1651613"/>
            <a:ext cx="38884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На территории Парка запланировано размещение производственно-логистического комплекса. Концепция производственно-логистического комплекса Индустриального парка «Авангард» включает в себя складские, производственные и офисные помещения. </a:t>
            </a:r>
          </a:p>
        </p:txBody>
      </p:sp>
    </p:spTree>
    <p:extLst>
      <p:ext uri="{BB962C8B-B14F-4D97-AF65-F5344CB8AC3E}">
        <p14:creationId xmlns:p14="http://schemas.microsoft.com/office/powerpoint/2010/main" val="270406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5936" y="189800"/>
            <a:ext cx="4896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>
                <a:solidFill>
                  <a:srgbClr val="DC5656"/>
                </a:solidFill>
              </a:rPr>
              <a:t>ИСТОРИИ УСПЕХА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57200" y="2348880"/>
            <a:ext cx="8229600" cy="4309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just"/>
            <a:r>
              <a:rPr lang="en-US" sz="1600" dirty="0">
                <a:solidFill>
                  <a:schemeClr val="tx1"/>
                </a:solidFill>
              </a:rPr>
              <a:t>JGC CORPORATION </a:t>
            </a:r>
            <a:r>
              <a:rPr lang="ru-RU" sz="1600" dirty="0">
                <a:solidFill>
                  <a:schemeClr val="tx1"/>
                </a:solidFill>
              </a:rPr>
              <a:t>является одним из ключевых резидентов Индустриального парка.</a:t>
            </a:r>
          </a:p>
          <a:p>
            <a:pPr indent="457200" algn="just"/>
            <a:r>
              <a:rPr lang="en-US" sz="1600" dirty="0">
                <a:solidFill>
                  <a:schemeClr val="tx1"/>
                </a:solidFill>
              </a:rPr>
              <a:t>JGC CORPORATION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mr-IN" sz="1600" dirty="0">
                <a:solidFill>
                  <a:schemeClr val="tx1"/>
                </a:solidFill>
              </a:rPr>
              <a:t>–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крупнейшая в Японии организация, специализирующаяся на комплексных решениях строительства НПЗ и </a:t>
            </a:r>
            <a:r>
              <a:rPr lang="ru-RU" sz="1600" dirty="0" smtClean="0">
                <a:solidFill>
                  <a:schemeClr val="tx1"/>
                </a:solidFill>
              </a:rPr>
              <a:t>ГПЗ.</a:t>
            </a:r>
            <a:endParaRPr lang="ru-RU" sz="1600" dirty="0">
              <a:solidFill>
                <a:schemeClr val="tx1"/>
              </a:solidFill>
            </a:endParaRPr>
          </a:p>
          <a:p>
            <a:pPr indent="457200" algn="just"/>
            <a:r>
              <a:rPr lang="ru-RU" sz="1600" dirty="0">
                <a:solidFill>
                  <a:schemeClr val="tx1"/>
                </a:solidFill>
              </a:rPr>
              <a:t>Проект теплиц </a:t>
            </a:r>
            <a:r>
              <a:rPr lang="en-US" sz="1600" dirty="0">
                <a:solidFill>
                  <a:schemeClr val="tx1"/>
                </a:solidFill>
              </a:rPr>
              <a:t>JGC Evergreen </a:t>
            </a:r>
            <a:r>
              <a:rPr lang="ru-RU" sz="1600" dirty="0">
                <a:solidFill>
                  <a:schemeClr val="tx1"/>
                </a:solidFill>
              </a:rPr>
              <a:t>был запущен в феврале 2015 года. Общая площадь теплиц на текущий момент составляет </a:t>
            </a:r>
            <a:r>
              <a:rPr lang="en-US" sz="1600" dirty="0">
                <a:solidFill>
                  <a:schemeClr val="tx1"/>
                </a:solidFill>
              </a:rPr>
              <a:t>25,000 </a:t>
            </a:r>
            <a:r>
              <a:rPr lang="ru-RU" sz="1600" dirty="0">
                <a:solidFill>
                  <a:schemeClr val="tx1"/>
                </a:solidFill>
              </a:rPr>
              <a:t>кв.м. </a:t>
            </a:r>
            <a:r>
              <a:rPr lang="ru-RU" sz="1600" dirty="0" smtClean="0">
                <a:solidFill>
                  <a:schemeClr val="tx1"/>
                </a:solidFill>
              </a:rPr>
              <a:t>Запроектированная урожайность - 1000 тонн/год. </a:t>
            </a:r>
            <a:r>
              <a:rPr lang="ru-RU" sz="1600" dirty="0">
                <a:solidFill>
                  <a:schemeClr val="tx1"/>
                </a:solidFill>
              </a:rPr>
              <a:t>Компания планирует увеличить площади теплиц до </a:t>
            </a:r>
            <a:r>
              <a:rPr lang="en-US" sz="1600" dirty="0">
                <a:solidFill>
                  <a:schemeClr val="tx1"/>
                </a:solidFill>
              </a:rPr>
              <a:t>100,000 </a:t>
            </a:r>
            <a:r>
              <a:rPr lang="ru-RU" sz="1600" dirty="0">
                <a:solidFill>
                  <a:schemeClr val="tx1"/>
                </a:solidFill>
              </a:rPr>
              <a:t>кв.м.</a:t>
            </a:r>
          </a:p>
          <a:p>
            <a:pPr indent="457200" algn="just"/>
            <a:r>
              <a:rPr lang="ru-RU" sz="1600" dirty="0">
                <a:solidFill>
                  <a:schemeClr val="tx1"/>
                </a:solidFill>
              </a:rPr>
              <a:t>Правительство РФ уделяет пристальное внимание проекту. Руководство </a:t>
            </a:r>
            <a:r>
              <a:rPr lang="en-US" sz="1600" dirty="0">
                <a:solidFill>
                  <a:schemeClr val="tx1"/>
                </a:solidFill>
              </a:rPr>
              <a:t>JGC </a:t>
            </a:r>
            <a:r>
              <a:rPr lang="ru-RU" sz="1600" dirty="0">
                <a:solidFill>
                  <a:schemeClr val="tx1"/>
                </a:solidFill>
              </a:rPr>
              <a:t>не раз подчеркивало важность помощи, оказываемой проекту со сторону местной власти.</a:t>
            </a:r>
          </a:p>
          <a:p>
            <a:pPr indent="457200" algn="just"/>
            <a:r>
              <a:rPr lang="ru-RU" sz="1600" dirty="0">
                <a:solidFill>
                  <a:schemeClr val="tx1"/>
                </a:solidFill>
              </a:rPr>
              <a:t>Заместитель Председателя Правительства – полномочный представитель Президента в Дальневосточном федеральном округе Юрий Трутнев лично посещал Индустриальный парк с проверкой готовности тепличного комплекса.</a:t>
            </a:r>
          </a:p>
          <a:p>
            <a:pPr indent="457200" algn="just"/>
            <a:r>
              <a:rPr lang="ru-RU" sz="1600" dirty="0">
                <a:solidFill>
                  <a:schemeClr val="tx1"/>
                </a:solidFill>
              </a:rPr>
              <a:t>В сентябре 2016 года СЕО Корпорации </a:t>
            </a:r>
            <a:r>
              <a:rPr lang="ru-RU" sz="1600" dirty="0" err="1">
                <a:solidFill>
                  <a:schemeClr val="tx1"/>
                </a:solidFill>
              </a:rPr>
              <a:t>Масаюки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Сато</a:t>
            </a:r>
            <a:r>
              <a:rPr lang="ru-RU" sz="1600" dirty="0">
                <a:solidFill>
                  <a:schemeClr val="tx1"/>
                </a:solidFill>
              </a:rPr>
              <a:t> отметил: «Мы рады,  что наш продукт пользуется популярностью в Хабаровске. Мы решили в течении 2017 года увеличить площадь теплиц в два раза. В Хабаровском крае мы нашли надежных партнеров и будем расширять свой бизнес и в дальнейшем». Строительство второй очереди теплиц запланировано на </a:t>
            </a:r>
            <a:r>
              <a:rPr lang="ru-RU" sz="1600" dirty="0" smtClean="0">
                <a:solidFill>
                  <a:schemeClr val="tx1"/>
                </a:solidFill>
              </a:rPr>
              <a:t>2017 год.  </a:t>
            </a:r>
            <a:endParaRPr lang="ru-RU" sz="1600" dirty="0">
              <a:solidFill>
                <a:schemeClr val="tx1"/>
              </a:solidFill>
            </a:endParaRPr>
          </a:p>
          <a:p>
            <a:pPr algn="l"/>
            <a:endParaRPr lang="ru-RU" sz="1600" dirty="0" smtClean="0">
              <a:solidFill>
                <a:schemeClr val="tx1"/>
              </a:solidFill>
              <a:latin typeface="+mj-lt"/>
            </a:endParaRPr>
          </a:p>
          <a:p>
            <a:pPr algn="l"/>
            <a:endParaRPr lang="ru-RU" sz="16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6" name="Picture 2" descr="C:\Users\nata.fu\Desktop\JGC_Corporation_company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36" y="1202514"/>
            <a:ext cx="1478560" cy="7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ta.fu\Desktop\jg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09029"/>
            <a:ext cx="4558783" cy="57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35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5936" y="189800"/>
            <a:ext cx="4896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 smtClean="0">
                <a:solidFill>
                  <a:srgbClr val="DC5656"/>
                </a:solidFill>
                <a:latin typeface="+mj-lt"/>
              </a:rPr>
              <a:t>ГОСУДАРСТВЕННАЯ ПОДДЕРЖКА</a:t>
            </a:r>
            <a:endParaRPr lang="ru-RU" sz="2200" b="1" dirty="0">
              <a:solidFill>
                <a:srgbClr val="DC5656"/>
              </a:solidFill>
              <a:latin typeface="+mj-lt"/>
            </a:endParaRPr>
          </a:p>
        </p:txBody>
      </p:sp>
      <p:pic>
        <p:nvPicPr>
          <p:cNvPr id="9" name="Picture 4" descr="C:\Users\nata.fu\Desktop\минпромтор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1266949" cy="70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nata.fu\Desktop\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47"/>
          <a:stretch/>
        </p:blipFill>
        <p:spPr bwMode="auto">
          <a:xfrm>
            <a:off x="6804248" y="1428258"/>
            <a:ext cx="1570039" cy="74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nata.fu\Desktop\minekonomraz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428258"/>
            <a:ext cx="1810263" cy="83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nata.fu\Desktop\aip-logo-r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005064"/>
            <a:ext cx="1383058" cy="65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nata.fu\Desktop\2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473" y="4051291"/>
            <a:ext cx="581897" cy="71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283968" y="4120695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Arial Narrow" panose="020B0606020202030204" pitchFamily="34" charset="0"/>
              </a:rPr>
              <a:t>АДМИНИСТРАЦИЯ</a:t>
            </a:r>
          </a:p>
          <a:p>
            <a:r>
              <a:rPr lang="ru-RU" sz="1000" b="1" dirty="0" smtClean="0">
                <a:latin typeface="Arial Narrow" panose="020B0606020202030204" pitchFamily="34" charset="0"/>
              </a:rPr>
              <a:t>г. ХАБАРОВСКА</a:t>
            </a:r>
            <a:endParaRPr lang="ru-RU" sz="1000" b="1" dirty="0">
              <a:latin typeface="Arial Narrow" panose="020B0606020202030204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75964" y="4007678"/>
            <a:ext cx="2436159" cy="861482"/>
            <a:chOff x="475964" y="4007678"/>
            <a:chExt cx="2436159" cy="861482"/>
          </a:xfrm>
        </p:grpSpPr>
        <p:sp>
          <p:nvSpPr>
            <p:cNvPr id="4" name="TextBox 3"/>
            <p:cNvSpPr txBox="1"/>
            <p:nvPr/>
          </p:nvSpPr>
          <p:spPr>
            <a:xfrm>
              <a:off x="1183931" y="4146420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>
                  <a:latin typeface="Arial Narrow" panose="020B0606020202030204" pitchFamily="34" charset="0"/>
                </a:rPr>
                <a:t>ПРАВИТЕЛЬСТВО</a:t>
              </a:r>
            </a:p>
            <a:p>
              <a:r>
                <a:rPr lang="ru-RU" sz="1000" b="1" dirty="0" smtClean="0">
                  <a:latin typeface="Arial Narrow" panose="020B0606020202030204" pitchFamily="34" charset="0"/>
                </a:rPr>
                <a:t>ХАБАРОВСКОГО КРАЯ</a:t>
              </a:r>
              <a:endParaRPr lang="ru-RU" sz="1000" b="1" dirty="0">
                <a:latin typeface="Arial Narrow" panose="020B0606020202030204" pitchFamily="34" charset="0"/>
              </a:endParaRPr>
            </a:p>
          </p:txBody>
        </p:sp>
        <p:pic>
          <p:nvPicPr>
            <p:cNvPr id="20" name="Picture 8" descr="C:\Users\nata.fu\Desktop\хабкрай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964" y="4007678"/>
              <a:ext cx="711660" cy="861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6156176" y="2276872"/>
            <a:ext cx="282703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/>
              <a:t>25 июня 2015 года Постановлением Правительства РФ № 630 создана территория опережающего социально-экономического развития «Хабаровск», в состав которой включена площадка индустриального парка «Авангард». В октябре 2015 года ООО «Индустриальный парк «Авангард» получен статус резидента ТОСЭР «Хабаровск».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56176" y="4797152"/>
            <a:ext cx="28270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/>
              <a:t>В апреле 2016 года индустриальный парк «Авангард» получил сертификат действующего индустриального парка по системе добровольной сертификации индустриальных парков на соответствие Национальному стандарту ГОСТ Р 56301–2014 «Индустриальные парки. Требования».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1520" y="2276872"/>
            <a:ext cx="28270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/>
              <a:t>В ноябре 2015 года ООО «Индустриальный парк «Авангард» заключило с </a:t>
            </a:r>
            <a:r>
              <a:rPr lang="ru-RU" sz="1100" dirty="0" err="1"/>
              <a:t>Минпромторгом</a:t>
            </a:r>
            <a:r>
              <a:rPr lang="ru-RU" sz="1100" dirty="0"/>
              <a:t> РФ договор о предоставлении субсидии из средств федерального бюджета на возмещение части затрат на уплату процентов по кредитам, полученным в российских кредитных организациях.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3848" y="2276872"/>
            <a:ext cx="282703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/>
              <a:t>В 2015 году из средств федерального бюджета выделено 49,0 млн рублей на государственную поддержку малого и среднего предпринимательства в Хабаровском крае по мероприятию «Создание и (или) развитие промышленных (индустриальных) парков» государственной программы Хабаровского края «Инновационное развитие и модернизация экономики Хабаровского края» на 2015 год.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03848" y="4797152"/>
            <a:ext cx="282703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/>
              <a:t>В июле 2015 года заключен договор с администрацией города Хабаровска о предоставлении субсидии индустриальному парку «Авангард» в сумме 1,5 млн рублей на возмещение части затрат (расходов), направленных на создание и развитие частного промышленного (индустриального) парка для размещения малых и средних производств.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1520" y="4797152"/>
            <a:ext cx="28270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/>
              <a:t>В ноябре 2015 года заключено соглашение с Министерством инвестиционной и земельно-имущественной политики Хабаровского края о предоставлении субсидии в сумме 5,0 млн рублей на создание и (или) развитие частного промышленного (индустриального) парка «Авангард».</a:t>
            </a:r>
          </a:p>
        </p:txBody>
      </p:sp>
    </p:spTree>
    <p:extLst>
      <p:ext uri="{BB962C8B-B14F-4D97-AF65-F5344CB8AC3E}">
        <p14:creationId xmlns:p14="http://schemas.microsoft.com/office/powerpoint/2010/main" val="253004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5936" y="189800"/>
            <a:ext cx="4896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>
                <a:solidFill>
                  <a:srgbClr val="DC5656"/>
                </a:solidFill>
              </a:rPr>
              <a:t>ИСТОРИИ УСПЕХА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67544" y="3429000"/>
            <a:ext cx="8229600" cy="3528392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/>
              <a:buChar char="•"/>
            </a:pPr>
            <a:r>
              <a:rPr lang="ru-RU" sz="4000" dirty="0" err="1" smtClean="0">
                <a:solidFill>
                  <a:schemeClr val="tx1"/>
                </a:solidFill>
              </a:rPr>
              <a:t>Энерго</a:t>
            </a:r>
            <a:r>
              <a:rPr lang="en-US" sz="4000" dirty="0">
                <a:solidFill>
                  <a:schemeClr val="tx1"/>
                </a:solidFill>
              </a:rPr>
              <a:t>-</a:t>
            </a:r>
            <a:r>
              <a:rPr lang="ru-RU" sz="4000" dirty="0" smtClean="0">
                <a:solidFill>
                  <a:schemeClr val="tx1"/>
                </a:solidFill>
              </a:rPr>
              <a:t>Импульс</a:t>
            </a:r>
            <a:r>
              <a:rPr lang="en-US" sz="4000" dirty="0" smtClean="0">
                <a:solidFill>
                  <a:schemeClr val="tx1"/>
                </a:solidFill>
              </a:rPr>
              <a:t>+</a:t>
            </a:r>
            <a:r>
              <a:rPr lang="ru-RU" sz="4000" dirty="0" smtClean="0">
                <a:solidFill>
                  <a:schemeClr val="tx1"/>
                </a:solidFill>
              </a:rPr>
              <a:t> </a:t>
            </a:r>
            <a:r>
              <a:rPr lang="ru-RU" sz="4000" dirty="0">
                <a:solidFill>
                  <a:schemeClr val="tx1"/>
                </a:solidFill>
              </a:rPr>
              <a:t>специализируется на производстве и монтаже электрооборудования класса 0,4-35 </a:t>
            </a:r>
            <a:r>
              <a:rPr lang="ru-RU" sz="4000" dirty="0" err="1">
                <a:solidFill>
                  <a:schemeClr val="tx1"/>
                </a:solidFill>
              </a:rPr>
              <a:t>кВ</a:t>
            </a:r>
            <a:r>
              <a:rPr lang="ru-RU" sz="4000" dirty="0">
                <a:solidFill>
                  <a:schemeClr val="tx1"/>
                </a:solidFill>
              </a:rPr>
              <a:t> с использованием передовых технологий. Производственная база предприятия оснащена высококлассным оборудованием. Вся продукция выпускается по современным технологиям, с использованием качественных материалов и комплектующих. </a:t>
            </a:r>
          </a:p>
          <a:p>
            <a:pPr marL="285750" indent="-285750" algn="just">
              <a:buFont typeface="Arial"/>
              <a:buChar char="•"/>
            </a:pPr>
            <a:r>
              <a:rPr lang="ru-RU" sz="4000" dirty="0">
                <a:solidFill>
                  <a:schemeClr val="tx1"/>
                </a:solidFill>
              </a:rPr>
              <a:t>Для изготовления оборудования используются современные комплектующие российского и зарубежного производства. В частности, применяются новейшие разработки таких известных на электротехническом рынке брендов, как </a:t>
            </a:r>
            <a:r>
              <a:rPr lang="ru-RU" sz="4000" dirty="0" err="1">
                <a:solidFill>
                  <a:schemeClr val="tx1"/>
                </a:solidFill>
              </a:rPr>
              <a:t>Schneider</a:t>
            </a:r>
            <a:r>
              <a:rPr lang="ru-RU" sz="4000" dirty="0">
                <a:solidFill>
                  <a:schemeClr val="tx1"/>
                </a:solidFill>
              </a:rPr>
              <a:t> </a:t>
            </a:r>
            <a:r>
              <a:rPr lang="ru-RU" sz="4000" dirty="0" err="1">
                <a:solidFill>
                  <a:schemeClr val="tx1"/>
                </a:solidFill>
              </a:rPr>
              <a:t>Electric</a:t>
            </a:r>
            <a:r>
              <a:rPr lang="ru-RU" sz="4000" dirty="0">
                <a:solidFill>
                  <a:schemeClr val="tx1"/>
                </a:solidFill>
              </a:rPr>
              <a:t> (компания имеет привилегированный партнерский статус члена клуба </a:t>
            </a:r>
            <a:r>
              <a:rPr lang="ru-RU" sz="4000" dirty="0" err="1">
                <a:solidFill>
                  <a:schemeClr val="tx1"/>
                </a:solidFill>
              </a:rPr>
              <a:t>Golden</a:t>
            </a:r>
            <a:r>
              <a:rPr lang="ru-RU" sz="4000" dirty="0">
                <a:solidFill>
                  <a:schemeClr val="tx1"/>
                </a:solidFill>
              </a:rPr>
              <a:t> </a:t>
            </a:r>
            <a:r>
              <a:rPr lang="ru-RU" sz="4000" dirty="0" err="1">
                <a:solidFill>
                  <a:schemeClr val="tx1"/>
                </a:solidFill>
              </a:rPr>
              <a:t>Club</a:t>
            </a:r>
            <a:r>
              <a:rPr lang="ru-RU" sz="4000" dirty="0">
                <a:solidFill>
                  <a:schemeClr val="tx1"/>
                </a:solidFill>
              </a:rPr>
              <a:t> </a:t>
            </a:r>
            <a:r>
              <a:rPr lang="de-DE" sz="4000" dirty="0">
                <a:solidFill>
                  <a:schemeClr val="tx1"/>
                </a:solidFill>
              </a:rPr>
              <a:t>Prisma), Siemens, ABB, </a:t>
            </a:r>
            <a:r>
              <a:rPr lang="de-DE" sz="4000" dirty="0" err="1">
                <a:solidFill>
                  <a:schemeClr val="tx1"/>
                </a:solidFill>
              </a:rPr>
              <a:t>Rittal</a:t>
            </a:r>
            <a:r>
              <a:rPr lang="de-DE" sz="4000" dirty="0">
                <a:solidFill>
                  <a:schemeClr val="tx1"/>
                </a:solidFill>
              </a:rPr>
              <a:t>, </a:t>
            </a:r>
            <a:r>
              <a:rPr lang="de-DE" sz="4000" dirty="0" err="1">
                <a:solidFill>
                  <a:schemeClr val="tx1"/>
                </a:solidFill>
              </a:rPr>
              <a:t>Legrand</a:t>
            </a:r>
            <a:r>
              <a:rPr lang="de-DE" sz="4000" dirty="0">
                <a:solidFill>
                  <a:schemeClr val="tx1"/>
                </a:solidFill>
              </a:rPr>
              <a:t> </a:t>
            </a:r>
            <a:r>
              <a:rPr lang="de-DE" sz="4000" dirty="0" err="1">
                <a:solidFill>
                  <a:schemeClr val="tx1"/>
                </a:solidFill>
              </a:rPr>
              <a:t>и</a:t>
            </a:r>
            <a:r>
              <a:rPr lang="de-DE" sz="4000" dirty="0">
                <a:solidFill>
                  <a:schemeClr val="tx1"/>
                </a:solidFill>
              </a:rPr>
              <a:t> </a:t>
            </a:r>
            <a:r>
              <a:rPr lang="de-DE" sz="4000" dirty="0" err="1">
                <a:solidFill>
                  <a:schemeClr val="tx1"/>
                </a:solidFill>
              </a:rPr>
              <a:t>др</a:t>
            </a:r>
            <a:r>
              <a:rPr lang="de-DE" sz="4000" dirty="0">
                <a:solidFill>
                  <a:schemeClr val="tx1"/>
                </a:solidFill>
              </a:rPr>
              <a:t>.</a:t>
            </a:r>
            <a:r>
              <a:rPr lang="ru-RU" sz="4000" dirty="0">
                <a:solidFill>
                  <a:schemeClr val="tx1"/>
                </a:solidFill>
              </a:rPr>
              <a:t> </a:t>
            </a:r>
          </a:p>
          <a:p>
            <a:pPr marL="285750" indent="-285750" algn="just">
              <a:buFont typeface="Arial"/>
              <a:buChar char="•"/>
            </a:pPr>
            <a:r>
              <a:rPr lang="ru-RU" sz="4000" dirty="0">
                <a:solidFill>
                  <a:schemeClr val="tx1"/>
                </a:solidFill>
              </a:rPr>
              <a:t>Среди клиентов компании: РАО «Энергетические системы Востока» (включая ДГК и ДРСК), РЖД, </a:t>
            </a:r>
            <a:r>
              <a:rPr lang="ru-RU" sz="4000" dirty="0" err="1">
                <a:solidFill>
                  <a:schemeClr val="tx1"/>
                </a:solidFill>
              </a:rPr>
              <a:t>Дальспецстрой</a:t>
            </a:r>
            <a:r>
              <a:rPr lang="ru-RU" sz="4000" dirty="0">
                <a:solidFill>
                  <a:schemeClr val="tx1"/>
                </a:solidFill>
              </a:rPr>
              <a:t>, </a:t>
            </a:r>
            <a:r>
              <a:rPr lang="ru-RU" sz="4000" dirty="0" err="1">
                <a:solidFill>
                  <a:schemeClr val="tx1"/>
                </a:solidFill>
              </a:rPr>
              <a:t>Соллерс</a:t>
            </a:r>
            <a:r>
              <a:rPr lang="ru-RU" sz="4000" dirty="0">
                <a:solidFill>
                  <a:schemeClr val="tx1"/>
                </a:solidFill>
              </a:rPr>
              <a:t>, НК «Альянс», Владивостокский морской торговый порт, ДВЗ «Звезда», водоканал </a:t>
            </a:r>
            <a:r>
              <a:rPr lang="ru-RU" sz="4000" dirty="0" err="1">
                <a:solidFill>
                  <a:schemeClr val="tx1"/>
                </a:solidFill>
              </a:rPr>
              <a:t>г.Хабаровск</a:t>
            </a:r>
            <a:r>
              <a:rPr lang="ru-RU" sz="4000" dirty="0">
                <a:solidFill>
                  <a:schemeClr val="tx1"/>
                </a:solidFill>
              </a:rPr>
              <a:t>, предприятия городских электрических сетей </a:t>
            </a:r>
            <a:r>
              <a:rPr lang="ru-RU" sz="4000" dirty="0" err="1">
                <a:solidFill>
                  <a:schemeClr val="tx1"/>
                </a:solidFill>
              </a:rPr>
              <a:t>г.Комсомольска</a:t>
            </a:r>
            <a:r>
              <a:rPr lang="ru-RU" sz="4000" dirty="0">
                <a:solidFill>
                  <a:schemeClr val="tx1"/>
                </a:solidFill>
              </a:rPr>
              <a:t>-на-Амуре, Хабаровска, Находки, региональные строительные организации и многие другие.</a:t>
            </a:r>
            <a:endParaRPr lang="ru-RU" sz="2500" dirty="0"/>
          </a:p>
          <a:p>
            <a:endParaRPr lang="ru-RU" dirty="0"/>
          </a:p>
        </p:txBody>
      </p:sp>
      <p:pic>
        <p:nvPicPr>
          <p:cNvPr id="2050" name="Picture 2" descr="C:\Users\nata.fu\Desktop\'ythujbvgekm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4320480" cy="159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51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764704"/>
            <a:ext cx="7056784" cy="932325"/>
          </a:xfrm>
        </p:spPr>
        <p:txBody>
          <a:bodyPr>
            <a:normAutofit fontScale="55000" lnSpcReduction="20000"/>
          </a:bodyPr>
          <a:lstStyle/>
          <a:p>
            <a:r>
              <a:rPr lang="ru-RU" sz="2700" b="1" dirty="0">
                <a:solidFill>
                  <a:srgbClr val="DC5656"/>
                </a:solidFill>
              </a:rPr>
              <a:t>Заместитель Председателя Правительства – полномочный представитель Президента в Дальневосточном федеральном округе Юрий Трутнев</a:t>
            </a:r>
            <a:r>
              <a:rPr lang="en-US" altLang="zh-TW" sz="2700" b="1" dirty="0">
                <a:solidFill>
                  <a:srgbClr val="DC5656"/>
                </a:solidFill>
              </a:rPr>
              <a:t>, </a:t>
            </a:r>
            <a:r>
              <a:rPr lang="ru-RU" altLang="zh-TW" sz="2700" b="1" dirty="0">
                <a:solidFill>
                  <a:srgbClr val="DC5656"/>
                </a:solidFill>
              </a:rPr>
              <a:t>Губернатор </a:t>
            </a:r>
            <a:r>
              <a:rPr lang="ru-RU" altLang="zh-TW" sz="2800" b="1" dirty="0" smtClean="0">
                <a:solidFill>
                  <a:srgbClr val="DC5656"/>
                </a:solidFill>
              </a:rPr>
              <a:t>Хабаровского края </a:t>
            </a:r>
            <a:r>
              <a:rPr lang="ru-RU" altLang="zh-TW" sz="2800" b="1" dirty="0" err="1" smtClean="0">
                <a:solidFill>
                  <a:srgbClr val="DC5656"/>
                </a:solidFill>
              </a:rPr>
              <a:t>В.Шпорт</a:t>
            </a:r>
            <a:r>
              <a:rPr lang="ru-RU" altLang="zh-TW" sz="2800" b="1" dirty="0" smtClean="0">
                <a:solidFill>
                  <a:srgbClr val="DC5656"/>
                </a:solidFill>
              </a:rPr>
              <a:t> посещают площадку Индустриального парка «Авангард» </a:t>
            </a:r>
            <a:endParaRPr lang="ru-RU" sz="2800" b="1" dirty="0">
              <a:solidFill>
                <a:srgbClr val="DC565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5936" y="189800"/>
            <a:ext cx="4896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rgbClr val="DC5656"/>
                </a:solidFill>
                <a:ea typeface="宋体"/>
                <a:cs typeface="宋体"/>
              </a:rPr>
              <a:t>ОФИЦИАЛЬНЫЕ ЛИЦА В «АВАНГАРДЕ»</a:t>
            </a:r>
            <a:endParaRPr lang="ru-RU" sz="1600" b="1" dirty="0">
              <a:solidFill>
                <a:srgbClr val="DC5656"/>
              </a:solidFill>
              <a:ea typeface="宋体"/>
              <a:cs typeface="宋体"/>
            </a:endParaRPr>
          </a:p>
        </p:txBody>
      </p:sp>
      <p:pic>
        <p:nvPicPr>
          <p:cNvPr id="6" name="Picture 3" descr="C:\Users\nata.fu\Desktop\1461570564_iKyhzqVE49_VAS_45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33379"/>
            <a:ext cx="4303712" cy="286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7" name="Picture 2" descr="C:\Users\nata.fu\Desktop\1458705839_3pei9yBvGW_VAS_66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861048"/>
            <a:ext cx="3834216" cy="27079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nata.fu\Desktop\1455251401_2bLTQsYiJG_VAS_01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33379"/>
            <a:ext cx="3744416" cy="24900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38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995936" y="189800"/>
            <a:ext cx="4896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 smtClean="0">
                <a:solidFill>
                  <a:srgbClr val="DC5656"/>
                </a:solidFill>
                <a:latin typeface="+mj-lt"/>
              </a:rPr>
              <a:t>ФОРМЫ СОТРУДНИЧЕСТВА</a:t>
            </a:r>
            <a:endParaRPr lang="en-US" sz="2200" b="1" dirty="0">
              <a:solidFill>
                <a:srgbClr val="DC5656"/>
              </a:solidFill>
              <a:latin typeface="+mj-lt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21904" y="1412776"/>
            <a:ext cx="4341168" cy="434116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Формы сотрудничества</a:t>
            </a:r>
            <a:endParaRPr lang="ru-RU" sz="3200" b="1" dirty="0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701219985"/>
              </p:ext>
            </p:extLst>
          </p:nvPr>
        </p:nvGraphicFramePr>
        <p:xfrm>
          <a:off x="4654352" y="1412776"/>
          <a:ext cx="3662064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633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467544" y="2996952"/>
            <a:ext cx="8229600" cy="34563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latin typeface="PF Square Sans Pro" panose="02000506040000020004" pitchFamily="2" charset="0"/>
              </a:rPr>
              <a:t>Резидент получает земельный участок в долгосрочную аренду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latin typeface="PF Square Sans Pro" panose="02000506040000020004" pitchFamily="2" charset="0"/>
              </a:rPr>
              <a:t>Резидент инвестирует в строительство производственного здания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PF Square Sans Pro" panose="02000506040000020004" pitchFamily="2" charset="0"/>
              </a:rPr>
              <a:t>Управляющая </a:t>
            </a:r>
            <a:r>
              <a:rPr lang="ru-RU" sz="2400" dirty="0">
                <a:solidFill>
                  <a:schemeClr val="tx1"/>
                </a:solidFill>
                <a:latin typeface="PF Square Sans Pro" panose="02000506040000020004" pitchFamily="2" charset="0"/>
              </a:rPr>
              <a:t>компания </a:t>
            </a:r>
            <a:r>
              <a:rPr lang="ru-RU" sz="2400" dirty="0" smtClean="0">
                <a:solidFill>
                  <a:schemeClr val="tx1"/>
                </a:solidFill>
                <a:latin typeface="PF Square Sans Pro" panose="02000506040000020004" pitchFamily="2" charset="0"/>
              </a:rPr>
              <a:t>осуществляет строительство и подключение </a:t>
            </a:r>
            <a:r>
              <a:rPr lang="ru-RU" sz="2400" dirty="0">
                <a:solidFill>
                  <a:schemeClr val="tx1"/>
                </a:solidFill>
                <a:latin typeface="PF Square Sans Pro" panose="02000506040000020004" pitchFamily="2" charset="0"/>
              </a:rPr>
              <a:t>к инженерным </a:t>
            </a:r>
            <a:r>
              <a:rPr lang="ru-RU" sz="2400" dirty="0" smtClean="0">
                <a:solidFill>
                  <a:schemeClr val="tx1"/>
                </a:solidFill>
                <a:latin typeface="PF Square Sans Pro" panose="02000506040000020004" pitchFamily="2" charset="0"/>
              </a:rPr>
              <a:t>сетям</a:t>
            </a:r>
            <a:endParaRPr lang="en-US" sz="2400" dirty="0" smtClean="0">
              <a:solidFill>
                <a:schemeClr val="tx1"/>
              </a:solidFill>
              <a:latin typeface="PF Square Sans Pro" panose="02000506040000020004" pitchFamily="2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PF Square Sans Pro" panose="02000506040000020004" pitchFamily="2" charset="0"/>
              </a:rPr>
              <a:t>Резидент </a:t>
            </a:r>
            <a:r>
              <a:rPr lang="ru-RU" sz="2400" dirty="0">
                <a:solidFill>
                  <a:schemeClr val="tx1"/>
                </a:solidFill>
                <a:latin typeface="PF Square Sans Pro" panose="02000506040000020004" pitchFamily="2" charset="0"/>
              </a:rPr>
              <a:t>получает право на выкуп земельного участка после ввода </a:t>
            </a:r>
            <a:r>
              <a:rPr lang="ru-RU" sz="2400" dirty="0" smtClean="0">
                <a:solidFill>
                  <a:schemeClr val="tx1"/>
                </a:solidFill>
                <a:latin typeface="PF Square Sans Pro" panose="02000506040000020004" pitchFamily="2" charset="0"/>
              </a:rPr>
              <a:t>построенного </a:t>
            </a:r>
            <a:r>
              <a:rPr lang="ru-RU" sz="2400" dirty="0">
                <a:solidFill>
                  <a:schemeClr val="tx1"/>
                </a:solidFill>
                <a:latin typeface="PF Square Sans Pro" panose="02000506040000020004" pitchFamily="2" charset="0"/>
              </a:rPr>
              <a:t>производственного здания в эксплуатацию</a:t>
            </a:r>
          </a:p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endParaRPr lang="ru-RU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5936" y="18980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DC5656"/>
                </a:solidFill>
              </a:rPr>
              <a:t>ФОРМЫ </a:t>
            </a:r>
            <a:r>
              <a:rPr lang="ru-RU" b="1" dirty="0" smtClean="0">
                <a:solidFill>
                  <a:srgbClr val="DC5656"/>
                </a:solidFill>
              </a:rPr>
              <a:t>СОТРУДНИЧЕСТВА: ДЕВЕЛОПЕРАМ</a:t>
            </a:r>
            <a:endParaRPr lang="en-US" b="1" dirty="0">
              <a:solidFill>
                <a:srgbClr val="DC5656"/>
              </a:solidFill>
            </a:endParaRPr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2627784" y="1544294"/>
            <a:ext cx="56886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DC5656"/>
                </a:solidFill>
              </a:rPr>
              <a:t>Предоставление участков под строительство производственных объектов</a:t>
            </a:r>
            <a:endParaRPr lang="ru-RU" sz="3600" b="1" dirty="0">
              <a:solidFill>
                <a:srgbClr val="DC5656"/>
              </a:solidFill>
            </a:endParaRPr>
          </a:p>
        </p:txBody>
      </p:sp>
      <p:pic>
        <p:nvPicPr>
          <p:cNvPr id="5122" name="Picture 2" descr="C:\Users\nata.fu\Desktop\D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3582"/>
            <a:ext cx="1295334" cy="12973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39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457200" y="2996952"/>
            <a:ext cx="8229600" cy="326566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PF Square Sans Pro" panose="02000506040000020004" pitchFamily="2" charset="0"/>
              </a:rPr>
              <a:t>Подписание </a:t>
            </a:r>
            <a:r>
              <a:rPr lang="ru-RU" sz="2400" dirty="0">
                <a:solidFill>
                  <a:schemeClr val="tx1"/>
                </a:solidFill>
                <a:latin typeface="PF Square Sans Pro" panose="02000506040000020004" pitchFamily="2" charset="0"/>
              </a:rPr>
              <a:t>договора </a:t>
            </a:r>
            <a:r>
              <a:rPr lang="ru-RU" sz="2400" dirty="0" smtClean="0">
                <a:solidFill>
                  <a:schemeClr val="tx1"/>
                </a:solidFill>
                <a:latin typeface="PF Square Sans Pro" panose="02000506040000020004" pitchFamily="2" charset="0"/>
              </a:rPr>
              <a:t>купли-продажи или аренды будущего здания непосредственно </a:t>
            </a:r>
            <a:r>
              <a:rPr lang="ru-RU" sz="2400" dirty="0">
                <a:solidFill>
                  <a:schemeClr val="tx1"/>
                </a:solidFill>
                <a:latin typeface="PF Square Sans Pro" panose="02000506040000020004" pitchFamily="2" charset="0"/>
              </a:rPr>
              <a:t>с </a:t>
            </a:r>
            <a:r>
              <a:rPr lang="ru-RU" sz="2400" dirty="0" smtClean="0">
                <a:solidFill>
                  <a:schemeClr val="tx1"/>
                </a:solidFill>
                <a:latin typeface="PF Square Sans Pro" panose="02000506040000020004" pitchFamily="2" charset="0"/>
              </a:rPr>
              <a:t>резидентом</a:t>
            </a:r>
            <a:endParaRPr lang="ru-RU" sz="2400" dirty="0">
              <a:solidFill>
                <a:schemeClr val="tx1"/>
              </a:solidFill>
              <a:latin typeface="PF Square Sans Pro" panose="02000506040000020004" pitchFamily="2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PF Square Sans Pro" panose="02000506040000020004" pitchFamily="2" charset="0"/>
              </a:rPr>
              <a:t>Управляющая компания осуществляет строительство производственного </a:t>
            </a:r>
            <a:r>
              <a:rPr lang="ru-RU" sz="2400" dirty="0">
                <a:solidFill>
                  <a:schemeClr val="tx1"/>
                </a:solidFill>
                <a:latin typeface="PF Square Sans Pro" panose="02000506040000020004" pitchFamily="2" charset="0"/>
              </a:rPr>
              <a:t>здания под конкретного клиента (на основе его требований</a:t>
            </a:r>
            <a:r>
              <a:rPr lang="ru-RU" sz="2400" dirty="0" smtClean="0">
                <a:solidFill>
                  <a:schemeClr val="tx1"/>
                </a:solidFill>
                <a:latin typeface="PF Square Sans Pro" panose="02000506040000020004" pitchFamily="2" charset="0"/>
              </a:rPr>
              <a:t>) и подключение к инженерным сетям</a:t>
            </a:r>
            <a:endParaRPr lang="ru-RU" sz="2400" dirty="0">
              <a:solidFill>
                <a:schemeClr val="tx1"/>
              </a:solidFill>
              <a:latin typeface="PF Square Sans Pro" panose="02000506040000020004" pitchFamily="2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PF Square Sans Pro" panose="02000506040000020004" pitchFamily="2" charset="0"/>
              </a:rPr>
              <a:t>Резидент получает право собственности или аренды здания и земельного участка после ввода построенного </a:t>
            </a:r>
            <a:r>
              <a:rPr lang="ru-RU" sz="2400" dirty="0">
                <a:solidFill>
                  <a:schemeClr val="tx1"/>
                </a:solidFill>
                <a:latin typeface="PF Square Sans Pro" panose="02000506040000020004" pitchFamily="2" charset="0"/>
              </a:rPr>
              <a:t>под заказ </a:t>
            </a:r>
            <a:r>
              <a:rPr lang="ru-RU" sz="2400" dirty="0" smtClean="0">
                <a:solidFill>
                  <a:schemeClr val="tx1"/>
                </a:solidFill>
                <a:latin typeface="PF Square Sans Pro" panose="02000506040000020004" pitchFamily="2" charset="0"/>
              </a:rPr>
              <a:t>объекта в эксплуатацию</a:t>
            </a:r>
          </a:p>
          <a:p>
            <a:pPr algn="l"/>
            <a:endParaRPr lang="ru-RU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5936" y="189800"/>
            <a:ext cx="4896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>
                <a:solidFill>
                  <a:srgbClr val="DC5656"/>
                </a:solidFill>
              </a:rPr>
              <a:t>ФОРМЫ СОТРУДНИЧЕСТВА: ПРОИЗВОДСТВЕННЫМ ПРЕДПРИЯТИЯМ</a:t>
            </a:r>
            <a:endParaRPr lang="en-US" sz="1200" b="1" dirty="0">
              <a:solidFill>
                <a:srgbClr val="DC5656"/>
              </a:solidFill>
            </a:endParaRPr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2650704" y="1570452"/>
            <a:ext cx="60486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DC5656"/>
                </a:solidFill>
              </a:rPr>
              <a:t>Строительство </a:t>
            </a:r>
            <a:r>
              <a:rPr lang="ru-RU" sz="3600" b="1" dirty="0">
                <a:solidFill>
                  <a:srgbClr val="DC5656"/>
                </a:solidFill>
              </a:rPr>
              <a:t>зданий и </a:t>
            </a:r>
            <a:r>
              <a:rPr lang="ru-RU" sz="3600" b="1" dirty="0" smtClean="0">
                <a:solidFill>
                  <a:srgbClr val="DC5656"/>
                </a:solidFill>
              </a:rPr>
              <a:t>сооружений под заказ </a:t>
            </a:r>
            <a:r>
              <a:rPr lang="ru-RU" sz="3600" b="1" dirty="0">
                <a:solidFill>
                  <a:srgbClr val="DC5656"/>
                </a:solidFill>
              </a:rPr>
              <a:t>с последующей </a:t>
            </a:r>
            <a:r>
              <a:rPr lang="ru-RU" sz="3600" b="1" dirty="0" smtClean="0">
                <a:solidFill>
                  <a:srgbClr val="DC5656"/>
                </a:solidFill>
              </a:rPr>
              <a:t>продажей земли </a:t>
            </a:r>
            <a:r>
              <a:rPr lang="ru-RU" sz="3600" b="1" dirty="0">
                <a:solidFill>
                  <a:srgbClr val="DC5656"/>
                </a:solidFill>
              </a:rPr>
              <a:t>(</a:t>
            </a:r>
            <a:r>
              <a:rPr lang="ru-RU" sz="3600" b="1" dirty="0" err="1">
                <a:solidFill>
                  <a:srgbClr val="DC5656"/>
                </a:solidFill>
              </a:rPr>
              <a:t>build-to-suit</a:t>
            </a:r>
            <a:r>
              <a:rPr lang="ru-RU" sz="3600" b="1" dirty="0">
                <a:solidFill>
                  <a:srgbClr val="DC5656"/>
                </a:solidFill>
              </a:rPr>
              <a:t> </a:t>
            </a:r>
            <a:r>
              <a:rPr lang="ru-RU" sz="3600" b="1" dirty="0" err="1">
                <a:solidFill>
                  <a:srgbClr val="DC5656"/>
                </a:solidFill>
              </a:rPr>
              <a:t>for</a:t>
            </a:r>
            <a:r>
              <a:rPr lang="ru-RU" sz="3600" b="1" dirty="0">
                <a:solidFill>
                  <a:srgbClr val="DC5656"/>
                </a:solidFill>
              </a:rPr>
              <a:t> </a:t>
            </a:r>
            <a:r>
              <a:rPr lang="ru-RU" sz="3600" b="1" dirty="0" err="1">
                <a:solidFill>
                  <a:srgbClr val="DC5656"/>
                </a:solidFill>
              </a:rPr>
              <a:t>sale</a:t>
            </a:r>
            <a:r>
              <a:rPr lang="ru-RU" sz="3600" b="1" dirty="0">
                <a:solidFill>
                  <a:srgbClr val="DC5656"/>
                </a:solidFill>
              </a:rPr>
              <a:t> </a:t>
            </a:r>
            <a:r>
              <a:rPr lang="ru-RU" sz="3600" b="1" dirty="0" err="1">
                <a:solidFill>
                  <a:srgbClr val="DC5656"/>
                </a:solidFill>
              </a:rPr>
              <a:t>or</a:t>
            </a:r>
            <a:r>
              <a:rPr lang="ru-RU" sz="3600" b="1" dirty="0">
                <a:solidFill>
                  <a:srgbClr val="DC5656"/>
                </a:solidFill>
              </a:rPr>
              <a:t> </a:t>
            </a:r>
            <a:r>
              <a:rPr lang="ru-RU" sz="3600" b="1" dirty="0" err="1">
                <a:solidFill>
                  <a:srgbClr val="DC5656"/>
                </a:solidFill>
              </a:rPr>
              <a:t>lease</a:t>
            </a:r>
            <a:r>
              <a:rPr lang="ru-RU" sz="3600" b="1" dirty="0">
                <a:solidFill>
                  <a:srgbClr val="DC5656"/>
                </a:solidFill>
              </a:rPr>
              <a:t>)</a:t>
            </a:r>
          </a:p>
        </p:txBody>
      </p:sp>
      <p:pic>
        <p:nvPicPr>
          <p:cNvPr id="9" name="Picture 2" descr="C:\Users\nata.fu\Desktop\D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3582"/>
            <a:ext cx="1295334" cy="129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nata.fu\Desktop\B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65" y="1483582"/>
            <a:ext cx="1308985" cy="13110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25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467544" y="3501008"/>
            <a:ext cx="8229600" cy="2736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PF Square Sans Pro" panose="02000506040000020004" pitchFamily="2" charset="0"/>
              </a:rPr>
              <a:t>Управляющая компания строит типовое производственное </a:t>
            </a:r>
            <a:r>
              <a:rPr lang="ru-RU" sz="2400" dirty="0">
                <a:solidFill>
                  <a:schemeClr val="tx1"/>
                </a:solidFill>
                <a:latin typeface="PF Square Sans Pro" panose="02000506040000020004" pitchFamily="2" charset="0"/>
              </a:rPr>
              <a:t>здание </a:t>
            </a:r>
            <a:r>
              <a:rPr lang="ru-RU" sz="2400" dirty="0" smtClean="0">
                <a:solidFill>
                  <a:schemeClr val="tx1"/>
                </a:solidFill>
                <a:latin typeface="PF Square Sans Pro" panose="02000506040000020004" pitchFamily="2" charset="0"/>
              </a:rPr>
              <a:t>и осуществляет </a:t>
            </a:r>
            <a:r>
              <a:rPr lang="ru-RU" sz="2400" dirty="0">
                <a:solidFill>
                  <a:schemeClr val="tx1"/>
                </a:solidFill>
                <a:latin typeface="PF Square Sans Pro" panose="02000506040000020004" pitchFamily="2" charset="0"/>
              </a:rPr>
              <a:t>подключение к инженерным </a:t>
            </a:r>
            <a:r>
              <a:rPr lang="ru-RU" sz="2400" dirty="0" smtClean="0">
                <a:solidFill>
                  <a:schemeClr val="tx1"/>
                </a:solidFill>
                <a:latin typeface="PF Square Sans Pro" panose="02000506040000020004" pitchFamily="2" charset="0"/>
              </a:rPr>
              <a:t>сетям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PF Square Sans Pro" panose="02000506040000020004" pitchFamily="2" charset="0"/>
              </a:rPr>
              <a:t>Резидент арендует или выкупает производственное здание или помещение  </a:t>
            </a:r>
          </a:p>
          <a:p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5936" y="189800"/>
            <a:ext cx="4896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>
                <a:solidFill>
                  <a:srgbClr val="DC5656"/>
                </a:solidFill>
              </a:rPr>
              <a:t>ФОРМЫ </a:t>
            </a:r>
            <a:r>
              <a:rPr lang="ru-RU" sz="1200" b="1" dirty="0" smtClean="0">
                <a:solidFill>
                  <a:srgbClr val="DC5656"/>
                </a:solidFill>
              </a:rPr>
              <a:t>СОТРУДНИЧЕСТВА: ПРОИЗВОДСТВЕННЫМ ПРЕДПРИЯТИЯМ</a:t>
            </a:r>
            <a:endParaRPr lang="en-US" sz="1200" b="1" dirty="0">
              <a:solidFill>
                <a:srgbClr val="DC5656"/>
              </a:solidFill>
            </a:endParaRPr>
          </a:p>
        </p:txBody>
      </p:sp>
      <p:pic>
        <p:nvPicPr>
          <p:cNvPr id="4098" name="Picture 2" descr="C:\Users\nata.fu\Desktop\W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214" y="1433491"/>
            <a:ext cx="1332553" cy="13346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азвание 1"/>
          <p:cNvSpPr txBox="1">
            <a:spLocks/>
          </p:cNvSpPr>
          <p:nvPr/>
        </p:nvSpPr>
        <p:spPr>
          <a:xfrm>
            <a:off x="2627784" y="1544294"/>
            <a:ext cx="58326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DC5656"/>
                </a:solidFill>
              </a:rPr>
              <a:t>Аренда или выкуп готовых производственных помещений</a:t>
            </a:r>
            <a:endParaRPr lang="ru-RU" sz="3600" dirty="0">
              <a:solidFill>
                <a:srgbClr val="DC56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73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1"/>
          <p:cNvSpPr txBox="1">
            <a:spLocks/>
          </p:cNvSpPr>
          <p:nvPr/>
        </p:nvSpPr>
        <p:spPr>
          <a:xfrm>
            <a:off x="611560" y="5486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DC5656"/>
                </a:solidFill>
              </a:rPr>
              <a:t>СМИ об «Авангарде»</a:t>
            </a:r>
            <a:endParaRPr lang="ru-RU" b="1" dirty="0">
              <a:solidFill>
                <a:srgbClr val="DC5656"/>
              </a:solidFill>
            </a:endParaRPr>
          </a:p>
        </p:txBody>
      </p:sp>
      <p:pic>
        <p:nvPicPr>
          <p:cNvPr id="3" name="Содержимое 3" descr="Снимок экрана 2017-03-01 в 16.59.36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67" r="15"/>
          <a:stretch/>
        </p:blipFill>
        <p:spPr>
          <a:xfrm>
            <a:off x="384797" y="1686732"/>
            <a:ext cx="2293811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Содержимое 3" descr="Снимок экрана 2017-03-03 в 14.38.26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8" t="3791" r="-468" b="3631"/>
          <a:stretch/>
        </p:blipFill>
        <p:spPr>
          <a:xfrm>
            <a:off x="3419872" y="1666938"/>
            <a:ext cx="5205264" cy="26502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5" descr="Снимок экрана 2017-03-03 в 14.49.39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" r="-281"/>
          <a:stretch/>
        </p:blipFill>
        <p:spPr>
          <a:xfrm>
            <a:off x="693216" y="4028283"/>
            <a:ext cx="3970784" cy="2777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Содержимое 3" descr="Снимок экрана 2017-02-28 в 10.57.44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" r="-156"/>
          <a:stretch/>
        </p:blipFill>
        <p:spPr>
          <a:xfrm>
            <a:off x="5122244" y="3573016"/>
            <a:ext cx="3610904" cy="27257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995936" y="189800"/>
            <a:ext cx="4896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 smtClean="0">
                <a:solidFill>
                  <a:srgbClr val="DC5656"/>
                </a:solidFill>
                <a:latin typeface="+mj-lt"/>
              </a:rPr>
              <a:t>СМИ ОБ «АВАНГАРДЕ»</a:t>
            </a:r>
            <a:endParaRPr lang="ru-RU" sz="2200" b="1" dirty="0">
              <a:solidFill>
                <a:srgbClr val="DC565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4064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5936" y="189800"/>
            <a:ext cx="4896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 smtClean="0">
                <a:solidFill>
                  <a:srgbClr val="DC5656"/>
                </a:solidFill>
              </a:rPr>
              <a:t>КОМАНДА ПРОЕКТА И КОНТАКТЫ</a:t>
            </a:r>
            <a:endParaRPr lang="ru-RU" sz="2200" b="1" dirty="0">
              <a:solidFill>
                <a:srgbClr val="DC5656"/>
              </a:solidFill>
            </a:endParaRPr>
          </a:p>
        </p:txBody>
      </p:sp>
      <p:pic>
        <p:nvPicPr>
          <p:cNvPr id="3" name="Picture 2" descr="C:\Users\nata.fu\Desktop\локэйшн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67436"/>
            <a:ext cx="212725" cy="34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052736"/>
            <a:ext cx="57225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kern="0" dirty="0"/>
              <a:t>ООО «Индустриальный парк «Авангард»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49302" y="1453426"/>
            <a:ext cx="4046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680000, г. Хабаровск, ул. Донская, д. 2а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7584" y="2145689"/>
            <a:ext cx="2838562" cy="334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dirty="0" err="1" smtClean="0">
                <a:solidFill>
                  <a:srgbClr val="DC5656"/>
                </a:solidFill>
                <a:latin typeface="PF Square Sans Pro Medium" panose="02000500000000020004" pitchFamily="2" charset="0"/>
              </a:rPr>
              <a:t>Грось</a:t>
            </a:r>
            <a:r>
              <a:rPr lang="ru-RU" dirty="0" smtClean="0">
                <a:solidFill>
                  <a:srgbClr val="DC5656"/>
                </a:solidFill>
                <a:latin typeface="PF Square Sans Pro Medium" panose="02000500000000020004" pitchFamily="2" charset="0"/>
              </a:rPr>
              <a:t> Денис Алексеевич</a:t>
            </a:r>
            <a:endParaRPr lang="ru-RU" dirty="0">
              <a:solidFill>
                <a:srgbClr val="DC5656"/>
              </a:solidFill>
              <a:latin typeface="PF Square Sans Pro Medium" panose="02000500000000020004" pitchFamily="2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27584" y="2348880"/>
            <a:ext cx="25426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Исполнительный директор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27584" y="3573016"/>
            <a:ext cx="21764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Директор по развитию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27584" y="3378478"/>
            <a:ext cx="3480002" cy="334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dirty="0" err="1" smtClean="0">
                <a:solidFill>
                  <a:srgbClr val="DC5656"/>
                </a:solidFill>
                <a:latin typeface="PF Square Sans Pro Medium" panose="02000500000000020004" pitchFamily="2" charset="0"/>
              </a:rPr>
              <a:t>Безверхов</a:t>
            </a:r>
            <a:r>
              <a:rPr lang="ru-RU" dirty="0" smtClean="0">
                <a:solidFill>
                  <a:srgbClr val="DC5656"/>
                </a:solidFill>
                <a:latin typeface="PF Square Sans Pro Medium" panose="02000500000000020004" pitchFamily="2" charset="0"/>
              </a:rPr>
              <a:t> Андрей Викторович</a:t>
            </a:r>
            <a:endParaRPr lang="ru-RU" dirty="0">
              <a:solidFill>
                <a:srgbClr val="DC5656"/>
              </a:solidFill>
              <a:latin typeface="PF Square Sans Pro Medium" panose="02000500000000020004" pitchFamily="2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6743" y="2636912"/>
            <a:ext cx="16658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+ 7 962 501 44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01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27584" y="3861048"/>
            <a:ext cx="16658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+ 7 962 501 22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06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2874422"/>
            <a:ext cx="2103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gros@ip-avangard.com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7584" y="4077072"/>
            <a:ext cx="27040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bezverkhov@ip-avangard.com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39552" y="2132856"/>
            <a:ext cx="0" cy="995279"/>
          </a:xfrm>
          <a:prstGeom prst="line">
            <a:avLst/>
          </a:prstGeom>
          <a:ln w="57150">
            <a:solidFill>
              <a:srgbClr val="DC56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539552" y="3429000"/>
            <a:ext cx="0" cy="995279"/>
          </a:xfrm>
          <a:prstGeom prst="line">
            <a:avLst/>
          </a:prstGeom>
          <a:ln w="57150">
            <a:solidFill>
              <a:srgbClr val="DC56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827584" y="4869160"/>
            <a:ext cx="23903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Директор по резидентам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27584" y="5157192"/>
            <a:ext cx="16627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+ 7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909 800 09 38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5373216"/>
            <a:ext cx="2502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melnikov@ip-avangard.com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539552" y="4725144"/>
            <a:ext cx="0" cy="995279"/>
          </a:xfrm>
          <a:prstGeom prst="line">
            <a:avLst/>
          </a:prstGeom>
          <a:ln w="57150">
            <a:solidFill>
              <a:srgbClr val="DC56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827584" y="4653136"/>
            <a:ext cx="3685587" cy="334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dirty="0" smtClean="0">
                <a:solidFill>
                  <a:srgbClr val="DC5656"/>
                </a:solidFill>
                <a:latin typeface="PF Square Sans Pro Medium" panose="02000500000000020004" pitchFamily="2" charset="0"/>
              </a:rPr>
              <a:t>Мельников Даниил Анатольевич</a:t>
            </a:r>
            <a:endParaRPr lang="ru-RU" dirty="0">
              <a:solidFill>
                <a:srgbClr val="DC5656"/>
              </a:solidFill>
              <a:latin typeface="PF Square Sans Pro Medium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99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912499"/>
            <a:ext cx="7056784" cy="129236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DC5656"/>
                </a:solidFill>
              </a:rPr>
              <a:t>ТОСЭР</a:t>
            </a:r>
            <a:r>
              <a:rPr lang="en-US" b="1" dirty="0" smtClean="0">
                <a:solidFill>
                  <a:srgbClr val="DC5656"/>
                </a:solidFill>
              </a:rPr>
              <a:t>: </a:t>
            </a:r>
            <a:r>
              <a:rPr lang="ru-RU" b="1" dirty="0" smtClean="0">
                <a:solidFill>
                  <a:srgbClr val="DC5656"/>
                </a:solidFill>
              </a:rPr>
              <a:t>Государственная стратегия развития Дальнего Востока</a:t>
            </a:r>
            <a:endParaRPr lang="ru-RU" b="1" dirty="0">
              <a:solidFill>
                <a:srgbClr val="DC565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5936" y="189800"/>
            <a:ext cx="4896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>
                <a:solidFill>
                  <a:srgbClr val="DC5656"/>
                </a:solidFill>
              </a:rPr>
              <a:t>ГОСУДАРСТВЕННАЯ ПОДДЕРЖКА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27584" y="2636912"/>
            <a:ext cx="806489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2013 году была обозначена стратегия «Поворот на Восток»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создание льготных условий для инвестирования в проекты на Дальнем Востоке России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Обозначенные льготные условия нашли свое отражение в форме Территорий опережающего развития </a:t>
            </a:r>
            <a:r>
              <a:rPr lang="mr-IN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ТОР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Федеральный закон "О территориях опережающего социально-экономического развития в Российской Федерации" от 29.12.2014 </a:t>
            </a:r>
            <a:r>
              <a:rPr 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473-ФЗ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вступил в силу весной 2015 года, создав нормативную базу для создания </a:t>
            </a:r>
            <a:r>
              <a:rPr lang="ru-R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ТОРов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89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1"/>
          <p:cNvSpPr txBox="1">
            <a:spLocks/>
          </p:cNvSpPr>
          <p:nvPr/>
        </p:nvSpPr>
        <p:spPr>
          <a:xfrm>
            <a:off x="402116" y="6926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DC5656"/>
                </a:solidFill>
              </a:rPr>
              <a:t>ТОСЭР «Хабаровск»</a:t>
            </a:r>
            <a:endParaRPr lang="ru-RU" dirty="0">
              <a:solidFill>
                <a:srgbClr val="DC565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5936" y="189800"/>
            <a:ext cx="4896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>
                <a:solidFill>
                  <a:srgbClr val="DC5656"/>
                </a:solidFill>
              </a:rPr>
              <a:t>ТОСЭР «ХАБАРОВСК»</a:t>
            </a:r>
          </a:p>
        </p:txBody>
      </p:sp>
      <p:sp>
        <p:nvSpPr>
          <p:cNvPr id="10" name="Овал 9"/>
          <p:cNvSpPr/>
          <p:nvPr/>
        </p:nvSpPr>
        <p:spPr>
          <a:xfrm>
            <a:off x="457200" y="1968152"/>
            <a:ext cx="4341168" cy="434116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/>
              <a:t>ТОСЭР «Хабаровск»</a:t>
            </a:r>
            <a:endParaRPr lang="en-US" sz="2400" b="1" dirty="0" smtClean="0"/>
          </a:p>
          <a:p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Первый ТОСЭР в России</a:t>
            </a:r>
            <a:r>
              <a:rPr lang="en-US" b="1" dirty="0" smtClean="0"/>
              <a:t>. 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Расположен в </a:t>
            </a:r>
            <a:r>
              <a:rPr lang="ru-RU" b="1" dirty="0" err="1" smtClean="0"/>
              <a:t>г.Хабаровске</a:t>
            </a:r>
            <a:r>
              <a:rPr lang="ru-RU" b="1" dirty="0"/>
              <a:t> </a:t>
            </a:r>
            <a:r>
              <a:rPr lang="mr-IN" b="1" dirty="0" smtClean="0"/>
              <a:t>–</a:t>
            </a:r>
            <a:r>
              <a:rPr lang="ru-RU" b="1" dirty="0" smtClean="0"/>
              <a:t> столице ДВФО</a:t>
            </a:r>
            <a:r>
              <a:rPr lang="en-US" b="1" dirty="0" smtClean="0"/>
              <a:t>.</a:t>
            </a:r>
            <a:endParaRPr lang="ru-RU" b="1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127826114"/>
              </p:ext>
            </p:extLst>
          </p:nvPr>
        </p:nvGraphicFramePr>
        <p:xfrm>
          <a:off x="4272136" y="2152624"/>
          <a:ext cx="4260304" cy="4136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220072" y="2010543"/>
            <a:ext cx="3411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Включает 3 площадки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17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76604" y="692696"/>
            <a:ext cx="2515876" cy="1584176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chemeClr val="tx1"/>
                </a:solidFill>
              </a:rPr>
              <a:t>Частный Индустриальный парк </a:t>
            </a:r>
            <a:r>
              <a:rPr lang="ru-RU" sz="1600" dirty="0">
                <a:solidFill>
                  <a:schemeClr val="tx1"/>
                </a:solidFill>
              </a:rPr>
              <a:t>«Авангард» - первый на Дальнем Востоке России индустриальный парк типа «</a:t>
            </a:r>
            <a:r>
              <a:rPr lang="ru-RU" sz="1600" dirty="0" err="1">
                <a:solidFill>
                  <a:schemeClr val="tx1"/>
                </a:solidFill>
              </a:rPr>
              <a:t>greenfield</a:t>
            </a:r>
            <a:r>
              <a:rPr lang="ru-RU" sz="1600" dirty="0">
                <a:solidFill>
                  <a:schemeClr val="tx1"/>
                </a:solidFill>
              </a:rPr>
              <a:t>». </a:t>
            </a:r>
            <a:endParaRPr lang="ru-RU" sz="1600" dirty="0" smtClean="0">
              <a:solidFill>
                <a:schemeClr val="tx1"/>
              </a:solidFill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</a:rPr>
              <a:t>Парк </a:t>
            </a:r>
            <a:r>
              <a:rPr lang="ru-RU" sz="1600" dirty="0">
                <a:solidFill>
                  <a:schemeClr val="tx1"/>
                </a:solidFill>
              </a:rPr>
              <a:t>расположен в черте </a:t>
            </a:r>
            <a:r>
              <a:rPr lang="ru-RU" sz="1600" dirty="0" err="1">
                <a:solidFill>
                  <a:schemeClr val="tx1"/>
                </a:solidFill>
              </a:rPr>
              <a:t>г.Хабаровска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mr-IN" sz="1600" dirty="0">
                <a:solidFill>
                  <a:schemeClr val="tx1"/>
                </a:solidFill>
              </a:rPr>
              <a:t>–</a:t>
            </a:r>
            <a:r>
              <a:rPr lang="ru-RU" sz="1600" dirty="0">
                <a:solidFill>
                  <a:schemeClr val="tx1"/>
                </a:solidFill>
              </a:rPr>
              <a:t> столице ДВФО</a:t>
            </a:r>
          </a:p>
          <a:p>
            <a:pPr algn="just"/>
            <a:endParaRPr lang="ru-RU" sz="1600" dirty="0" smtClean="0">
              <a:solidFill>
                <a:schemeClr val="tx1"/>
              </a:solidFill>
            </a:endParaRPr>
          </a:p>
          <a:p>
            <a:pPr algn="just"/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nata.fu\Desktop\карт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276872"/>
            <a:ext cx="353279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-конечная звезда 5"/>
          <p:cNvSpPr/>
          <p:nvPr/>
        </p:nvSpPr>
        <p:spPr>
          <a:xfrm>
            <a:off x="1115616" y="4574171"/>
            <a:ext cx="216024" cy="216024"/>
          </a:xfrm>
          <a:prstGeom prst="star5">
            <a:avLst/>
          </a:prstGeom>
          <a:solidFill>
            <a:srgbClr val="930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7" name="Picture 5" descr="C:\Users\nata.fu\Desktop\tra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276" y="4985198"/>
            <a:ext cx="407988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95936" y="189800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rgbClr val="DC5656"/>
                </a:solidFill>
              </a:rPr>
              <a:t>Индустриальный Парк «Авангард»</a:t>
            </a:r>
            <a:endParaRPr lang="ru-RU" sz="2000" dirty="0">
              <a:solidFill>
                <a:srgbClr val="DC5656"/>
              </a:solidFill>
            </a:endParaRPr>
          </a:p>
        </p:txBody>
      </p:sp>
      <p:pic>
        <p:nvPicPr>
          <p:cNvPr id="1026" name="Picture 2" descr="C:\Users\dns\Desktop\поезд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290" y="3501008"/>
            <a:ext cx="149443" cy="19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ns\Desktop\самоелт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080" y="3829373"/>
            <a:ext cx="185863" cy="15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ns\Desktop\пароход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316" y="4414842"/>
            <a:ext cx="189390" cy="20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одзаголовок 2"/>
          <p:cNvSpPr txBox="1">
            <a:spLocks/>
          </p:cNvSpPr>
          <p:nvPr/>
        </p:nvSpPr>
        <p:spPr>
          <a:xfrm>
            <a:off x="6804248" y="2276872"/>
            <a:ext cx="1944216" cy="3444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6588225" y="2984064"/>
            <a:ext cx="2304256" cy="588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Развитая транспортная инфраструктура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6948264" y="4997963"/>
            <a:ext cx="1944216" cy="519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600" dirty="0" smtClean="0">
                <a:solidFill>
                  <a:schemeClr val="tx1"/>
                </a:solidFill>
              </a:rPr>
              <a:t>Территориальная близость стран АТР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6948264" y="3501008"/>
            <a:ext cx="1950409" cy="4226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ru-RU" sz="1400" dirty="0" smtClean="0">
                <a:solidFill>
                  <a:schemeClr val="tx1"/>
                </a:solidFill>
              </a:rPr>
              <a:t>Ж/д вокзал </a:t>
            </a:r>
            <a:r>
              <a:rPr lang="ru-RU" sz="1400" dirty="0">
                <a:solidFill>
                  <a:schemeClr val="tx1"/>
                </a:solidFill>
              </a:rPr>
              <a:t>- 2.6 км</a:t>
            </a:r>
          </a:p>
        </p:txBody>
      </p:sp>
      <p:sp>
        <p:nvSpPr>
          <p:cNvPr id="17" name="Подзаголовок 2"/>
          <p:cNvSpPr txBox="1">
            <a:spLocks/>
          </p:cNvSpPr>
          <p:nvPr/>
        </p:nvSpPr>
        <p:spPr>
          <a:xfrm>
            <a:off x="6948264" y="3789040"/>
            <a:ext cx="1806393" cy="4226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ru-RU" sz="1400" dirty="0">
                <a:solidFill>
                  <a:schemeClr val="tx1"/>
                </a:solidFill>
              </a:rPr>
              <a:t>Аэропорт - 7 км</a:t>
            </a:r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6948264" y="4077072"/>
            <a:ext cx="1950409" cy="4226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ru-RU" sz="1400" dirty="0">
                <a:solidFill>
                  <a:schemeClr val="tx1"/>
                </a:solidFill>
              </a:rPr>
              <a:t>Речной порт - 14 км</a:t>
            </a:r>
          </a:p>
        </p:txBody>
      </p:sp>
      <p:sp>
        <p:nvSpPr>
          <p:cNvPr id="19" name="Подзаголовок 2"/>
          <p:cNvSpPr txBox="1">
            <a:spLocks/>
          </p:cNvSpPr>
          <p:nvPr/>
        </p:nvSpPr>
        <p:spPr>
          <a:xfrm>
            <a:off x="6945370" y="4374511"/>
            <a:ext cx="1953303" cy="4226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ru-RU" sz="1400" dirty="0">
                <a:solidFill>
                  <a:schemeClr val="tx1"/>
                </a:solidFill>
              </a:rPr>
              <a:t>Морской порт - 750 км</a:t>
            </a:r>
          </a:p>
        </p:txBody>
      </p:sp>
      <p:pic>
        <p:nvPicPr>
          <p:cNvPr id="1030" name="Picture 6" descr="C:\Users\dns\Desktop\якорь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876" y="4141751"/>
            <a:ext cx="130271" cy="12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39552" y="4365104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</a:rPr>
              <a:t>ХАБАРОВСК</a:t>
            </a:r>
            <a:endParaRPr lang="ru-RU" sz="10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15461" y="1844824"/>
            <a:ext cx="1584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</a:rPr>
              <a:t>ДАЛЬНЕВОСТОЧНЫЙ </a:t>
            </a:r>
          </a:p>
          <a:p>
            <a:pPr algn="ctr"/>
            <a:r>
              <a:rPr lang="ru-RU" sz="1000" b="1" dirty="0" smtClean="0">
                <a:solidFill>
                  <a:srgbClr val="C00000"/>
                </a:solidFill>
              </a:rPr>
              <a:t>ФЕДЕРАЛЬНЫЙ</a:t>
            </a:r>
          </a:p>
          <a:p>
            <a:pPr algn="ctr"/>
            <a:r>
              <a:rPr lang="ru-RU" sz="1000" b="1" dirty="0" smtClean="0">
                <a:solidFill>
                  <a:srgbClr val="C00000"/>
                </a:solidFill>
              </a:rPr>
              <a:t>ОКРУГ</a:t>
            </a:r>
            <a:endParaRPr lang="ru-RU" sz="1000" b="1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92" y="4997963"/>
            <a:ext cx="8676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</a:rPr>
              <a:t>КНР</a:t>
            </a:r>
            <a:endParaRPr lang="ru-RU" sz="1000" b="1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1099" y="5661248"/>
            <a:ext cx="867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dirty="0" smtClean="0">
                <a:solidFill>
                  <a:srgbClr val="C00000"/>
                </a:solidFill>
              </a:rPr>
              <a:t>СЕВЕРНАЯ</a:t>
            </a:r>
          </a:p>
          <a:p>
            <a:pPr algn="r"/>
            <a:r>
              <a:rPr lang="ru-RU" sz="1000" b="1" dirty="0" smtClean="0">
                <a:solidFill>
                  <a:srgbClr val="C00000"/>
                </a:solidFill>
              </a:rPr>
              <a:t>КОРЕЯ</a:t>
            </a:r>
            <a:endParaRPr lang="ru-RU" sz="1000" b="1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0048" y="6138175"/>
            <a:ext cx="867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dirty="0" smtClean="0">
                <a:solidFill>
                  <a:srgbClr val="C00000"/>
                </a:solidFill>
              </a:rPr>
              <a:t>ЮЖНАЯ</a:t>
            </a:r>
          </a:p>
          <a:p>
            <a:pPr algn="r"/>
            <a:r>
              <a:rPr lang="ru-RU" sz="1000" b="1" dirty="0" smtClean="0">
                <a:solidFill>
                  <a:srgbClr val="C00000"/>
                </a:solidFill>
              </a:rPr>
              <a:t>КОРЕЯ</a:t>
            </a:r>
            <a:endParaRPr lang="ru-RU" sz="1000" b="1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30077" y="6514311"/>
            <a:ext cx="678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dirty="0" smtClean="0">
                <a:solidFill>
                  <a:srgbClr val="C00000"/>
                </a:solidFill>
              </a:rPr>
              <a:t>ЯПОНИЯ</a:t>
            </a:r>
            <a:endParaRPr lang="ru-RU" sz="1000" b="1" dirty="0">
              <a:solidFill>
                <a:srgbClr val="C0000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611560" y="5853609"/>
            <a:ext cx="360040" cy="284566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834669" y="6340894"/>
            <a:ext cx="627021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971600" y="5853608"/>
            <a:ext cx="49009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2024459" y="6737904"/>
            <a:ext cx="49009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 flipV="1">
            <a:off x="1907704" y="6381328"/>
            <a:ext cx="116755" cy="352363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06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95936" y="18980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DC5656"/>
                </a:solidFill>
              </a:rPr>
              <a:t>ПРЕИМУЩЕСТВА ИНДУСТРИАЛЬНОГО ПАРКА</a:t>
            </a:r>
            <a:endParaRPr lang="en-US" b="1" dirty="0">
              <a:solidFill>
                <a:srgbClr val="DC5656"/>
              </a:solidFill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2915816" y="2060848"/>
            <a:ext cx="3240360" cy="3168352"/>
          </a:xfrm>
          <a:custGeom>
            <a:avLst/>
            <a:gdLst>
              <a:gd name="connsiteX0" fmla="*/ 0 w 2962313"/>
              <a:gd name="connsiteY0" fmla="*/ 1481157 h 2962313"/>
              <a:gd name="connsiteX1" fmla="*/ 1481157 w 2962313"/>
              <a:gd name="connsiteY1" fmla="*/ 0 h 2962313"/>
              <a:gd name="connsiteX2" fmla="*/ 2962314 w 2962313"/>
              <a:gd name="connsiteY2" fmla="*/ 1481157 h 2962313"/>
              <a:gd name="connsiteX3" fmla="*/ 1481157 w 2962313"/>
              <a:gd name="connsiteY3" fmla="*/ 2962314 h 2962313"/>
              <a:gd name="connsiteX4" fmla="*/ 0 w 2962313"/>
              <a:gd name="connsiteY4" fmla="*/ 1481157 h 296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2313" h="2962313">
                <a:moveTo>
                  <a:pt x="0" y="1481157"/>
                </a:moveTo>
                <a:cubicBezTo>
                  <a:pt x="0" y="663137"/>
                  <a:pt x="663137" y="0"/>
                  <a:pt x="1481157" y="0"/>
                </a:cubicBezTo>
                <a:cubicBezTo>
                  <a:pt x="2299177" y="0"/>
                  <a:pt x="2962314" y="663137"/>
                  <a:pt x="2962314" y="1481157"/>
                </a:cubicBezTo>
                <a:cubicBezTo>
                  <a:pt x="2962314" y="2299177"/>
                  <a:pt x="2299177" y="2962314"/>
                  <a:pt x="1481157" y="2962314"/>
                </a:cubicBezTo>
                <a:cubicBezTo>
                  <a:pt x="663137" y="2962314"/>
                  <a:pt x="0" y="2299177"/>
                  <a:pt x="0" y="1481157"/>
                </a:cubicBez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457951" tIns="457951" rIns="457951" bIns="457951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 smtClean="0"/>
              <a:t>Преимущества Индустриального Парка </a:t>
            </a:r>
            <a:endParaRPr lang="ru-RU" sz="2400" kern="1200" dirty="0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227303773"/>
              </p:ext>
            </p:extLst>
          </p:nvPr>
        </p:nvGraphicFramePr>
        <p:xfrm>
          <a:off x="5750767" y="1742857"/>
          <a:ext cx="3285729" cy="3926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Полилиния 14"/>
          <p:cNvSpPr/>
          <p:nvPr/>
        </p:nvSpPr>
        <p:spPr>
          <a:xfrm flipH="1">
            <a:off x="273398" y="2236897"/>
            <a:ext cx="2705825" cy="328007"/>
          </a:xfrm>
          <a:custGeom>
            <a:avLst/>
            <a:gdLst>
              <a:gd name="connsiteX0" fmla="*/ 0 w 2453882"/>
              <a:gd name="connsiteY0" fmla="*/ 0 h 531730"/>
              <a:gd name="connsiteX1" fmla="*/ 2453882 w 2453882"/>
              <a:gd name="connsiteY1" fmla="*/ 0 h 531730"/>
              <a:gd name="connsiteX2" fmla="*/ 2453882 w 2453882"/>
              <a:gd name="connsiteY2" fmla="*/ 531730 h 531730"/>
              <a:gd name="connsiteX3" fmla="*/ 0 w 2453882"/>
              <a:gd name="connsiteY3" fmla="*/ 531730 h 531730"/>
              <a:gd name="connsiteX4" fmla="*/ 0 w 2453882"/>
              <a:gd name="connsiteY4" fmla="*/ 0 h 5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3882" h="531730">
                <a:moveTo>
                  <a:pt x="0" y="0"/>
                </a:moveTo>
                <a:lnTo>
                  <a:pt x="2453882" y="0"/>
                </a:lnTo>
                <a:lnTo>
                  <a:pt x="2453882" y="531730"/>
                </a:lnTo>
                <a:lnTo>
                  <a:pt x="0" y="531730"/>
                </a:lnTo>
                <a:lnTo>
                  <a:pt x="0" y="0"/>
                </a:lnTo>
                <a:close/>
              </a:path>
            </a:pathLst>
          </a:custGeom>
          <a:solidFill>
            <a:srgbClr val="DC565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180000" tIns="35560" rIns="35560" bIns="35560" numCol="1" spcCol="1270" anchor="ctr" anchorCtr="0">
            <a:noAutofit/>
          </a:bodyPr>
          <a:lstStyle/>
          <a:p>
            <a:pPr algn="just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/>
              <a:t>Развитая </a:t>
            </a:r>
            <a:r>
              <a:rPr lang="ru-RU" sz="1400" b="1" dirty="0"/>
              <a:t>и</a:t>
            </a:r>
            <a:r>
              <a:rPr lang="ru-RU" sz="1400" b="1" dirty="0" smtClean="0"/>
              <a:t>нфраструктура</a:t>
            </a:r>
          </a:p>
        </p:txBody>
      </p:sp>
      <p:sp>
        <p:nvSpPr>
          <p:cNvPr id="14" name="Арка 13"/>
          <p:cNvSpPr/>
          <p:nvPr/>
        </p:nvSpPr>
        <p:spPr>
          <a:xfrm flipH="1">
            <a:off x="2491984" y="1412776"/>
            <a:ext cx="4866585" cy="4866585"/>
          </a:xfrm>
          <a:prstGeom prst="blockArc">
            <a:avLst>
              <a:gd name="adj1" fmla="val 18900000"/>
              <a:gd name="adj2" fmla="val 2700000"/>
              <a:gd name="adj3" fmla="val 464"/>
            </a:avLst>
          </a:prstGeom>
          <a:ln>
            <a:solidFill>
              <a:srgbClr val="AE1233"/>
            </a:solidFill>
          </a:ln>
        </p:spPr>
        <p:style>
          <a:lnRef idx="2">
            <a:scrgbClr r="0" g="0" b="0"/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Овал 15"/>
          <p:cNvSpPr>
            <a:spLocks noChangeAspect="1"/>
          </p:cNvSpPr>
          <p:nvPr/>
        </p:nvSpPr>
        <p:spPr>
          <a:xfrm flipH="1">
            <a:off x="2605014" y="2018799"/>
            <a:ext cx="583200" cy="596271"/>
          </a:xfrm>
          <a:prstGeom prst="ellipse">
            <a:avLst/>
          </a:prstGeom>
          <a:blipFill rotWithShape="0">
            <a:blip r:embed="rId8"/>
            <a:stretch>
              <a:fillRect/>
            </a:stretch>
          </a:blipFill>
          <a:ln w="381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Полилиния 16"/>
          <p:cNvSpPr/>
          <p:nvPr/>
        </p:nvSpPr>
        <p:spPr>
          <a:xfrm flipH="1">
            <a:off x="269045" y="3486738"/>
            <a:ext cx="2331616" cy="366819"/>
          </a:xfrm>
          <a:custGeom>
            <a:avLst/>
            <a:gdLst>
              <a:gd name="connsiteX0" fmla="*/ 0 w 2149029"/>
              <a:gd name="connsiteY0" fmla="*/ 0 h 531730"/>
              <a:gd name="connsiteX1" fmla="*/ 2149029 w 2149029"/>
              <a:gd name="connsiteY1" fmla="*/ 0 h 531730"/>
              <a:gd name="connsiteX2" fmla="*/ 2149029 w 2149029"/>
              <a:gd name="connsiteY2" fmla="*/ 531730 h 531730"/>
              <a:gd name="connsiteX3" fmla="*/ 0 w 2149029"/>
              <a:gd name="connsiteY3" fmla="*/ 531730 h 531730"/>
              <a:gd name="connsiteX4" fmla="*/ 0 w 2149029"/>
              <a:gd name="connsiteY4" fmla="*/ 0 h 5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9029" h="531730">
                <a:moveTo>
                  <a:pt x="0" y="0"/>
                </a:moveTo>
                <a:lnTo>
                  <a:pt x="2149029" y="0"/>
                </a:lnTo>
                <a:lnTo>
                  <a:pt x="2149029" y="531730"/>
                </a:lnTo>
                <a:lnTo>
                  <a:pt x="0" y="531730"/>
                </a:lnTo>
                <a:lnTo>
                  <a:pt x="0" y="0"/>
                </a:lnTo>
                <a:close/>
              </a:path>
            </a:pathLst>
          </a:custGeom>
          <a:solidFill>
            <a:srgbClr val="DC565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180000" tIns="35560" rIns="35560" bIns="35560" numCol="1" spcCol="1270" anchor="ctr" anchorCtr="0">
            <a:noAutofit/>
          </a:bodyPr>
          <a:lstStyle/>
          <a:p>
            <a:pPr lvl="0" defTabSz="62230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/>
              <a:t>Подключение </a:t>
            </a:r>
          </a:p>
          <a:p>
            <a:pPr lvl="0" defTabSz="62230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/>
              <a:t>к сетям</a:t>
            </a:r>
            <a:endParaRPr lang="ru-RU" sz="1200" b="1" kern="1200" dirty="0"/>
          </a:p>
        </p:txBody>
      </p:sp>
      <p:sp>
        <p:nvSpPr>
          <p:cNvPr id="18" name="Овал 17"/>
          <p:cNvSpPr/>
          <p:nvPr/>
        </p:nvSpPr>
        <p:spPr>
          <a:xfrm flipH="1">
            <a:off x="2200384" y="3360537"/>
            <a:ext cx="583200" cy="576000"/>
          </a:xfrm>
          <a:prstGeom prst="ellipse">
            <a:avLst/>
          </a:prstGeom>
          <a:blipFill rotWithShape="0">
            <a:blip r:embed="rId9"/>
            <a:stretch>
              <a:fillRect/>
            </a:stretch>
          </a:blipFill>
          <a:ln w="38100">
            <a:solidFill>
              <a:srgbClr val="AE12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Полилиния 20"/>
          <p:cNvSpPr/>
          <p:nvPr/>
        </p:nvSpPr>
        <p:spPr>
          <a:xfrm flipH="1">
            <a:off x="287032" y="4879659"/>
            <a:ext cx="2489801" cy="304689"/>
          </a:xfrm>
          <a:custGeom>
            <a:avLst/>
            <a:gdLst>
              <a:gd name="connsiteX0" fmla="*/ 0 w 2453882"/>
              <a:gd name="connsiteY0" fmla="*/ 0 h 531730"/>
              <a:gd name="connsiteX1" fmla="*/ 2453882 w 2453882"/>
              <a:gd name="connsiteY1" fmla="*/ 0 h 531730"/>
              <a:gd name="connsiteX2" fmla="*/ 2453882 w 2453882"/>
              <a:gd name="connsiteY2" fmla="*/ 531730 h 531730"/>
              <a:gd name="connsiteX3" fmla="*/ 0 w 2453882"/>
              <a:gd name="connsiteY3" fmla="*/ 531730 h 531730"/>
              <a:gd name="connsiteX4" fmla="*/ 0 w 2453882"/>
              <a:gd name="connsiteY4" fmla="*/ 0 h 5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3882" h="531730">
                <a:moveTo>
                  <a:pt x="0" y="0"/>
                </a:moveTo>
                <a:lnTo>
                  <a:pt x="2453882" y="0"/>
                </a:lnTo>
                <a:lnTo>
                  <a:pt x="2453882" y="531730"/>
                </a:lnTo>
                <a:lnTo>
                  <a:pt x="0" y="531730"/>
                </a:lnTo>
                <a:lnTo>
                  <a:pt x="0" y="0"/>
                </a:lnTo>
                <a:close/>
              </a:path>
            </a:pathLst>
          </a:custGeom>
          <a:solidFill>
            <a:srgbClr val="DC565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180000" tIns="35560" rIns="35560" bIns="35560" numCol="1" spcCol="1270" anchor="ctr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/>
              <a:t>Наличие специализированной управляющей компании</a:t>
            </a:r>
            <a:endParaRPr lang="ru-RU" sz="1050" b="1" kern="1200" dirty="0"/>
          </a:p>
        </p:txBody>
      </p:sp>
      <p:sp>
        <p:nvSpPr>
          <p:cNvPr id="22" name="Овал 21"/>
          <p:cNvSpPr/>
          <p:nvPr/>
        </p:nvSpPr>
        <p:spPr>
          <a:xfrm flipH="1">
            <a:off x="2479376" y="4772017"/>
            <a:ext cx="583200" cy="576000"/>
          </a:xfrm>
          <a:prstGeom prst="ellipse">
            <a:avLst/>
          </a:prstGeom>
          <a:blipFill rotWithShape="0">
            <a:blip r:embed="rId10"/>
            <a:stretch>
              <a:fillRect/>
            </a:stretch>
          </a:blipFill>
          <a:ln w="38100">
            <a:solidFill>
              <a:srgbClr val="930F2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Полилиния 22"/>
          <p:cNvSpPr/>
          <p:nvPr/>
        </p:nvSpPr>
        <p:spPr>
          <a:xfrm flipH="1">
            <a:off x="273398" y="2803787"/>
            <a:ext cx="2409645" cy="337181"/>
          </a:xfrm>
          <a:custGeom>
            <a:avLst/>
            <a:gdLst>
              <a:gd name="connsiteX0" fmla="*/ 0 w 2453882"/>
              <a:gd name="connsiteY0" fmla="*/ 0 h 531730"/>
              <a:gd name="connsiteX1" fmla="*/ 2453882 w 2453882"/>
              <a:gd name="connsiteY1" fmla="*/ 0 h 531730"/>
              <a:gd name="connsiteX2" fmla="*/ 2453882 w 2453882"/>
              <a:gd name="connsiteY2" fmla="*/ 531730 h 531730"/>
              <a:gd name="connsiteX3" fmla="*/ 0 w 2453882"/>
              <a:gd name="connsiteY3" fmla="*/ 531730 h 531730"/>
              <a:gd name="connsiteX4" fmla="*/ 0 w 2453882"/>
              <a:gd name="connsiteY4" fmla="*/ 0 h 5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3882" h="531730">
                <a:moveTo>
                  <a:pt x="0" y="0"/>
                </a:moveTo>
                <a:lnTo>
                  <a:pt x="2453882" y="0"/>
                </a:lnTo>
                <a:lnTo>
                  <a:pt x="2453882" y="531730"/>
                </a:lnTo>
                <a:lnTo>
                  <a:pt x="0" y="531730"/>
                </a:lnTo>
                <a:lnTo>
                  <a:pt x="0" y="0"/>
                </a:lnTo>
                <a:close/>
              </a:path>
            </a:pathLst>
          </a:custGeom>
          <a:solidFill>
            <a:srgbClr val="DC565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180000" tIns="35560" rIns="35560" bIns="35560" numCol="1" spcCol="1270" anchor="ctr" anchorCtr="0">
            <a:noAutofit/>
          </a:bodyPr>
          <a:lstStyle/>
          <a:p>
            <a:pPr algn="just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/>
              <a:t>Преференции ТОСЭР</a:t>
            </a:r>
          </a:p>
        </p:txBody>
      </p:sp>
      <p:sp>
        <p:nvSpPr>
          <p:cNvPr id="24" name="Овал 23"/>
          <p:cNvSpPr>
            <a:spLocks noChangeAspect="1"/>
          </p:cNvSpPr>
          <p:nvPr/>
        </p:nvSpPr>
        <p:spPr>
          <a:xfrm>
            <a:off x="2292053" y="2688760"/>
            <a:ext cx="581633" cy="576000"/>
          </a:xfrm>
          <a:prstGeom prst="ellipse">
            <a:avLst/>
          </a:prstGeom>
          <a:blipFill rotWithShape="0">
            <a:blip r:embed="rId11"/>
            <a:stretch>
              <a:fillRect/>
            </a:stretch>
          </a:blipFill>
          <a:ln w="38100">
            <a:solidFill>
              <a:srgbClr val="AE12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4675" y="1893608"/>
            <a:ext cx="706656" cy="6480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олилиния 24"/>
          <p:cNvSpPr/>
          <p:nvPr/>
        </p:nvSpPr>
        <p:spPr>
          <a:xfrm flipH="1">
            <a:off x="282607" y="4196093"/>
            <a:ext cx="2331616" cy="366819"/>
          </a:xfrm>
          <a:custGeom>
            <a:avLst/>
            <a:gdLst>
              <a:gd name="connsiteX0" fmla="*/ 0 w 2149029"/>
              <a:gd name="connsiteY0" fmla="*/ 0 h 531730"/>
              <a:gd name="connsiteX1" fmla="*/ 2149029 w 2149029"/>
              <a:gd name="connsiteY1" fmla="*/ 0 h 531730"/>
              <a:gd name="connsiteX2" fmla="*/ 2149029 w 2149029"/>
              <a:gd name="connsiteY2" fmla="*/ 531730 h 531730"/>
              <a:gd name="connsiteX3" fmla="*/ 0 w 2149029"/>
              <a:gd name="connsiteY3" fmla="*/ 531730 h 531730"/>
              <a:gd name="connsiteX4" fmla="*/ 0 w 2149029"/>
              <a:gd name="connsiteY4" fmla="*/ 0 h 5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9029" h="531730">
                <a:moveTo>
                  <a:pt x="0" y="0"/>
                </a:moveTo>
                <a:lnTo>
                  <a:pt x="2149029" y="0"/>
                </a:lnTo>
                <a:lnTo>
                  <a:pt x="2149029" y="531730"/>
                </a:lnTo>
                <a:lnTo>
                  <a:pt x="0" y="531730"/>
                </a:lnTo>
                <a:lnTo>
                  <a:pt x="0" y="0"/>
                </a:lnTo>
                <a:close/>
              </a:path>
            </a:pathLst>
          </a:custGeom>
          <a:solidFill>
            <a:srgbClr val="DC565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180000" tIns="35560" rIns="35560" bIns="35560" numCol="1" spcCol="1270" anchor="ctr" anchorCtr="0">
            <a:noAutofit/>
          </a:bodyPr>
          <a:lstStyle/>
          <a:p>
            <a:pPr lvl="0" defTabSz="62230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/>
              <a:t>Пониженный тариф на </a:t>
            </a:r>
          </a:p>
          <a:p>
            <a:pPr lvl="0" defTabSz="62230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/>
              <a:t>электроэнерги</a:t>
            </a:r>
            <a:r>
              <a:rPr lang="ru-RU" sz="1100" b="1" dirty="0"/>
              <a:t>ю</a:t>
            </a:r>
            <a:endParaRPr lang="ru-RU" sz="1100" b="1" kern="1200" dirty="0"/>
          </a:p>
        </p:txBody>
      </p:sp>
      <p:sp>
        <p:nvSpPr>
          <p:cNvPr id="26" name="Овал 25"/>
          <p:cNvSpPr/>
          <p:nvPr/>
        </p:nvSpPr>
        <p:spPr>
          <a:xfrm flipH="1">
            <a:off x="2298338" y="4091465"/>
            <a:ext cx="583200" cy="576000"/>
          </a:xfrm>
          <a:prstGeom prst="ellipse">
            <a:avLst/>
          </a:prstGeom>
          <a:blipFill rotWithShape="0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rgbClr val="AE12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50396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95936" y="189800"/>
            <a:ext cx="4896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 smtClean="0">
                <a:solidFill>
                  <a:srgbClr val="DC5656"/>
                </a:solidFill>
                <a:latin typeface="+mj-lt"/>
              </a:rPr>
              <a:t>РАЗВИТАЯ ИНФРАСТРУКТУРА</a:t>
            </a:r>
            <a:endParaRPr lang="en-US" sz="2200" b="1" dirty="0">
              <a:solidFill>
                <a:srgbClr val="DC5656"/>
              </a:solidFill>
              <a:latin typeface="+mj-lt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21904" y="1412776"/>
            <a:ext cx="4341168" cy="434116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Развитая        инфраструктура</a:t>
            </a:r>
          </a:p>
          <a:p>
            <a:pPr lvl="1" algn="ctr"/>
            <a:endParaRPr lang="ru-RU" sz="2400" b="1" dirty="0"/>
          </a:p>
          <a:p>
            <a:pPr lvl="1" algn="ctr"/>
            <a:r>
              <a:rPr lang="ru-RU" sz="1600" b="1" dirty="0" smtClean="0"/>
              <a:t>Парк расположен в черте города. В непосредственной близости имеются объекты муниципальной инфраструктуры:</a:t>
            </a:r>
            <a:endParaRPr lang="ru-RU" sz="1600" b="1" dirty="0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900811544"/>
              </p:ext>
            </p:extLst>
          </p:nvPr>
        </p:nvGraphicFramePr>
        <p:xfrm>
          <a:off x="4654352" y="1412776"/>
          <a:ext cx="3662064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 descr="C:\Users\nata.fu\Desktop\I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1296144" cy="12961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34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3708400" y="190500"/>
            <a:ext cx="51847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ru-RU" sz="2200" b="1" dirty="0">
                <a:solidFill>
                  <a:srgbClr val="DC5656"/>
                </a:solidFill>
              </a:rPr>
              <a:t>ПРЕФЕРЕНЦИИ ТОСЭР</a:t>
            </a:r>
          </a:p>
        </p:txBody>
      </p:sp>
      <p:pic>
        <p:nvPicPr>
          <p:cNvPr id="12291" name="Picture 2" descr="C:\Users\dns\Desktop\плашк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071563"/>
            <a:ext cx="3536950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2"/>
          <p:cNvSpPr txBox="1">
            <a:spLocks noChangeArrowheads="1"/>
          </p:cNvSpPr>
          <p:nvPr/>
        </p:nvSpPr>
        <p:spPr bwMode="auto">
          <a:xfrm>
            <a:off x="395288" y="1128713"/>
            <a:ext cx="33131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smtClean="0">
                <a:solidFill>
                  <a:schemeClr val="bg1"/>
                </a:solidFill>
                <a:latin typeface="+mn-lt"/>
              </a:rPr>
              <a:t>Территория парка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smtClean="0">
                <a:solidFill>
                  <a:schemeClr val="bg1"/>
                </a:solidFill>
                <a:latin typeface="+mn-lt"/>
              </a:rPr>
              <a:t>включена в состав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smtClean="0">
                <a:solidFill>
                  <a:schemeClr val="bg1"/>
                </a:solidFill>
                <a:latin typeface="+mn-lt"/>
              </a:rPr>
              <a:t>ТОСЭР «Хабаровск»</a:t>
            </a:r>
          </a:p>
        </p:txBody>
      </p:sp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4067175" y="1082675"/>
            <a:ext cx="461962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900" dirty="0" smtClean="0">
                <a:latin typeface="+mn-lt"/>
              </a:rPr>
              <a:t>Федеральным законом РФ от 29.12.2014 № 473-ФЗ «О территориях опережающего социального-экономического развития в РФ» установлен ряд преференций для резидентов ТОСЭР</a:t>
            </a:r>
          </a:p>
        </p:txBody>
      </p:sp>
      <p:sp>
        <p:nvSpPr>
          <p:cNvPr id="9222" name="TextBox 5"/>
          <p:cNvSpPr txBox="1">
            <a:spLocks noChangeArrowheads="1"/>
          </p:cNvSpPr>
          <p:nvPr/>
        </p:nvSpPr>
        <p:spPr bwMode="auto">
          <a:xfrm>
            <a:off x="4067175" y="2852738"/>
            <a:ext cx="4619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smtClean="0">
                <a:solidFill>
                  <a:srgbClr val="AE1233"/>
                </a:solidFill>
                <a:latin typeface="+mn-lt"/>
              </a:rPr>
              <a:t>УПРОЩЕНИЕ АДМИНИСТРАТИВНЫХ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smtClean="0">
                <a:solidFill>
                  <a:srgbClr val="AE1233"/>
                </a:solidFill>
                <a:latin typeface="+mn-lt"/>
              </a:rPr>
              <a:t>ПРОЦЕДУР</a:t>
            </a:r>
          </a:p>
        </p:txBody>
      </p:sp>
      <p:sp>
        <p:nvSpPr>
          <p:cNvPr id="9223" name="TextBox 6"/>
          <p:cNvSpPr txBox="1">
            <a:spLocks noChangeArrowheads="1"/>
          </p:cNvSpPr>
          <p:nvPr/>
        </p:nvSpPr>
        <p:spPr bwMode="auto">
          <a:xfrm>
            <a:off x="363538" y="2873375"/>
            <a:ext cx="4043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smtClean="0">
                <a:solidFill>
                  <a:srgbClr val="AE1233"/>
                </a:solidFill>
                <a:latin typeface="+mn-lt"/>
              </a:rPr>
              <a:t>НАЛОГОВЫЕ ЛЬГОТЫ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0888" y="3357563"/>
            <a:ext cx="3379787" cy="881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dirty="0">
                <a:latin typeface="+mn-lt"/>
              </a:rPr>
              <a:t>Налог на прибыль: </a:t>
            </a:r>
          </a:p>
          <a:p>
            <a:pPr marL="342900" indent="-342900"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1233"/>
              </a:buClr>
              <a:buFont typeface="Wingdings" panose="05000000000000000000" pitchFamily="2" charset="2"/>
              <a:buChar char="§"/>
              <a:defRPr/>
            </a:pPr>
            <a:r>
              <a:rPr lang="ru-RU" sz="1900" dirty="0">
                <a:latin typeface="+mn-lt"/>
              </a:rPr>
              <a:t>0% - 1-5 лет;</a:t>
            </a:r>
          </a:p>
          <a:p>
            <a:pPr marL="342900" indent="-342900"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1233"/>
              </a:buClr>
              <a:buFont typeface="Wingdings" panose="05000000000000000000" pitchFamily="2" charset="2"/>
              <a:buChar char="§"/>
              <a:defRPr/>
            </a:pPr>
            <a:r>
              <a:rPr lang="ru-RU" sz="1900" dirty="0">
                <a:latin typeface="+mn-lt"/>
              </a:rPr>
              <a:t>10% - 6-10 лет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0888" y="4375150"/>
            <a:ext cx="3379787" cy="882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dirty="0">
                <a:latin typeface="+mn-lt"/>
              </a:rPr>
              <a:t>Налог на имущество: </a:t>
            </a:r>
          </a:p>
          <a:p>
            <a:pPr marL="342900" indent="-342900"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1233"/>
              </a:buClr>
              <a:buFont typeface="Wingdings" panose="05000000000000000000" pitchFamily="2" charset="2"/>
              <a:buChar char="§"/>
              <a:defRPr/>
            </a:pPr>
            <a:r>
              <a:rPr lang="ru-RU" sz="1900" dirty="0">
                <a:latin typeface="+mn-lt"/>
              </a:rPr>
              <a:t>0% - 1-5 лет;</a:t>
            </a:r>
          </a:p>
          <a:p>
            <a:pPr marL="342900" indent="-342900"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1233"/>
              </a:buClr>
              <a:buFont typeface="Wingdings" panose="05000000000000000000" pitchFamily="2" charset="2"/>
              <a:buChar char="§"/>
              <a:defRPr/>
            </a:pPr>
            <a:r>
              <a:rPr lang="ru-RU" sz="1900" dirty="0">
                <a:latin typeface="+mn-lt"/>
              </a:rPr>
              <a:t>1,1% - 6-10 лет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0888" y="5410200"/>
            <a:ext cx="3379787" cy="6175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dirty="0">
                <a:latin typeface="+mn-lt"/>
              </a:rPr>
              <a:t>Страховые взносы: </a:t>
            </a:r>
          </a:p>
          <a:p>
            <a:pPr marL="342900" indent="-342900"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1233"/>
              </a:buClr>
              <a:buFont typeface="Wingdings" panose="05000000000000000000" pitchFamily="2" charset="2"/>
              <a:buChar char="§"/>
              <a:defRPr/>
            </a:pPr>
            <a:r>
              <a:rPr lang="ru-RU" sz="1900" dirty="0">
                <a:latin typeface="+mn-lt"/>
              </a:rPr>
              <a:t>7,6 % </a:t>
            </a:r>
          </a:p>
        </p:txBody>
      </p:sp>
      <p:sp>
        <p:nvSpPr>
          <p:cNvPr id="9227" name="TextBox 10"/>
          <p:cNvSpPr txBox="1">
            <a:spLocks noChangeArrowheads="1"/>
          </p:cNvSpPr>
          <p:nvPr/>
        </p:nvSpPr>
        <p:spPr bwMode="auto">
          <a:xfrm>
            <a:off x="4432300" y="3646488"/>
            <a:ext cx="4254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600" dirty="0" smtClean="0">
                <a:latin typeface="+mn-lt"/>
              </a:rPr>
              <a:t>Предоставление </a:t>
            </a:r>
            <a:r>
              <a:rPr lang="ru-RU" altLang="ru-RU" sz="1600" dirty="0" err="1" smtClean="0">
                <a:latin typeface="+mn-lt"/>
              </a:rPr>
              <a:t>Минвостокразвития</a:t>
            </a:r>
            <a:r>
              <a:rPr lang="ru-RU" altLang="ru-RU" sz="1600" dirty="0" smtClean="0">
                <a:latin typeface="+mn-lt"/>
              </a:rPr>
              <a:t> России ряда государственных услуг (выдача разрешений на строительство и ввод в эксплуатацию, утверждение документации по планировке территории и т.д.).</a:t>
            </a:r>
          </a:p>
        </p:txBody>
      </p:sp>
      <p:sp>
        <p:nvSpPr>
          <p:cNvPr id="9228" name="TextBox 11"/>
          <p:cNvSpPr txBox="1">
            <a:spLocks noChangeArrowheads="1"/>
          </p:cNvSpPr>
          <p:nvPr/>
        </p:nvSpPr>
        <p:spPr bwMode="auto">
          <a:xfrm>
            <a:off x="4432300" y="4903788"/>
            <a:ext cx="42545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600" smtClean="0">
                <a:latin typeface="+mn-lt"/>
              </a:rPr>
              <a:t>Отмена квот и разрешений на привлечение и использование иностранных работников.</a:t>
            </a:r>
          </a:p>
        </p:txBody>
      </p:sp>
      <p:sp>
        <p:nvSpPr>
          <p:cNvPr id="9229" name="TextBox 12"/>
          <p:cNvSpPr txBox="1">
            <a:spLocks noChangeArrowheads="1"/>
          </p:cNvSpPr>
          <p:nvPr/>
        </p:nvSpPr>
        <p:spPr bwMode="auto">
          <a:xfrm>
            <a:off x="4432300" y="5557838"/>
            <a:ext cx="42545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600" smtClean="0">
                <a:latin typeface="+mn-lt"/>
              </a:rPr>
              <a:t>Возможность установления режима свободной таможенной зоны.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11638" y="3741738"/>
            <a:ext cx="46037" cy="1008062"/>
          </a:xfrm>
          <a:prstGeom prst="rect">
            <a:avLst/>
          </a:prstGeom>
          <a:solidFill>
            <a:srgbClr val="AE1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211638" y="4975225"/>
            <a:ext cx="46037" cy="381000"/>
          </a:xfrm>
          <a:prstGeom prst="rect">
            <a:avLst/>
          </a:prstGeom>
          <a:solidFill>
            <a:srgbClr val="AE1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flipH="1">
            <a:off x="519113" y="3429000"/>
            <a:ext cx="46037" cy="720725"/>
          </a:xfrm>
          <a:prstGeom prst="rect">
            <a:avLst/>
          </a:prstGeom>
          <a:solidFill>
            <a:srgbClr val="AE1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211638" y="5640388"/>
            <a:ext cx="46037" cy="381000"/>
          </a:xfrm>
          <a:prstGeom prst="rect">
            <a:avLst/>
          </a:prstGeom>
          <a:solidFill>
            <a:srgbClr val="AE1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flipH="1">
            <a:off x="519113" y="4448175"/>
            <a:ext cx="46037" cy="720725"/>
          </a:xfrm>
          <a:prstGeom prst="rect">
            <a:avLst/>
          </a:prstGeom>
          <a:solidFill>
            <a:srgbClr val="AE1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519113" y="5467350"/>
            <a:ext cx="46037" cy="482600"/>
          </a:xfrm>
          <a:prstGeom prst="rect">
            <a:avLst/>
          </a:prstGeom>
          <a:solidFill>
            <a:srgbClr val="AE1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81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5936" y="189800"/>
            <a:ext cx="4896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>
                <a:solidFill>
                  <a:srgbClr val="DC5656"/>
                </a:solidFill>
              </a:rPr>
              <a:t>РЕСУРСЫ И ИНФРАСТРУКТУРА</a:t>
            </a:r>
            <a:endParaRPr lang="en-US" sz="2200" b="1" dirty="0">
              <a:solidFill>
                <a:srgbClr val="DC5656"/>
              </a:solidFill>
            </a:endParaRPr>
          </a:p>
        </p:txBody>
      </p:sp>
      <p:pic>
        <p:nvPicPr>
          <p:cNvPr id="8" name="Picture 2" descr="C:\Users\nata.fu\Desktop\схема ресурсы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03" y="1382147"/>
            <a:ext cx="5271393" cy="412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692696"/>
            <a:ext cx="5976665" cy="792088"/>
          </a:xfrm>
        </p:spPr>
        <p:txBody>
          <a:bodyPr>
            <a:noAutofit/>
          </a:bodyPr>
          <a:lstStyle/>
          <a:p>
            <a:pPr algn="just"/>
            <a:r>
              <a:rPr lang="ru-RU" sz="1400" b="1" dirty="0">
                <a:solidFill>
                  <a:schemeClr val="tx1"/>
                </a:solidFill>
              </a:rPr>
              <a:t> </a:t>
            </a:r>
            <a:r>
              <a:rPr lang="ru-RU" sz="1400" b="1" dirty="0" smtClean="0">
                <a:solidFill>
                  <a:schemeClr val="tx1"/>
                </a:solidFill>
              </a:rPr>
              <a:t>Индустриальный </a:t>
            </a:r>
            <a:r>
              <a:rPr lang="ru-RU" sz="1400" b="1" dirty="0">
                <a:solidFill>
                  <a:schemeClr val="tx1"/>
                </a:solidFill>
              </a:rPr>
              <a:t>парк «Авангард» обеспечивает потенциальным резидентам решение проблемы инженерной инфраструктуры, путем подведения до границ земельного участка резидента необходимых сетей</a:t>
            </a:r>
          </a:p>
        </p:txBody>
      </p:sp>
      <p:pic>
        <p:nvPicPr>
          <p:cNvPr id="10" name="Picture 2" descr="C:\Users\dns\Desktop\Авангард\иконка вод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79" y="3373837"/>
            <a:ext cx="950913" cy="1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dns\Desktop\Авангард\ИКОНКА ЧЕЛ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66" y="3410350"/>
            <a:ext cx="914400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dns\Desktop\Авангард\иконка электр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79" y="1844824"/>
            <a:ext cx="950913" cy="101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dns\Desktop\Авангард\иконка газ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10" y="4945419"/>
            <a:ext cx="950913" cy="101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dns\Desktop\Авангард\иконка канал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79" y="4948595"/>
            <a:ext cx="950913" cy="101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69866" y="3356992"/>
            <a:ext cx="2622906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2200" b="1" spc="7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Трудовые ресурсы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25660" y="3590068"/>
            <a:ext cx="1787515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 радиусе 50 км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45541" y="3868914"/>
            <a:ext cx="2863443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3200" b="1" dirty="0">
                <a:solidFill>
                  <a:srgbClr val="AE1233"/>
                </a:solidFill>
              </a:rPr>
              <a:t>440 000 </a:t>
            </a:r>
            <a:r>
              <a:rPr lang="ru-RU" sz="3200" b="1" dirty="0" smtClean="0">
                <a:solidFill>
                  <a:srgbClr val="AE1233"/>
                </a:solidFill>
              </a:rPr>
              <a:t>чел.</a:t>
            </a:r>
            <a:endParaRPr lang="ru-RU" sz="3200" b="1" dirty="0">
              <a:solidFill>
                <a:srgbClr val="AE1233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56102" y="4257848"/>
            <a:ext cx="2863443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трудоспособное население г. Хабаровска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69866" y="4938032"/>
            <a:ext cx="2622906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2200" b="1" spc="7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Природный газ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12781" y="5235776"/>
            <a:ext cx="3096203" cy="425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2700" b="1" spc="-90" dirty="0">
                <a:solidFill>
                  <a:srgbClr val="AE1233"/>
                </a:solidFill>
              </a:rPr>
              <a:t>9 300 </a:t>
            </a:r>
            <a:r>
              <a:rPr lang="ru-RU" sz="2700" b="1" spc="-90" dirty="0" smtClean="0">
                <a:solidFill>
                  <a:srgbClr val="AE1233"/>
                </a:solidFill>
              </a:rPr>
              <a:t>м</a:t>
            </a:r>
            <a:r>
              <a:rPr lang="ru-RU" sz="2700" b="1" spc="-90" baseline="30000" dirty="0" smtClean="0">
                <a:solidFill>
                  <a:srgbClr val="AE1233"/>
                </a:solidFill>
              </a:rPr>
              <a:t>3</a:t>
            </a:r>
            <a:r>
              <a:rPr lang="ru-RU" sz="2700" b="1" spc="-90" dirty="0" smtClean="0">
                <a:solidFill>
                  <a:srgbClr val="AE1233"/>
                </a:solidFill>
              </a:rPr>
              <a:t>/час</a:t>
            </a:r>
            <a:endParaRPr lang="ru-RU" sz="2700" b="1" spc="-90" dirty="0">
              <a:solidFill>
                <a:srgbClr val="AE1233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13088" y="5658100"/>
            <a:ext cx="286344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давление 0,6 МПа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25558" y="1825695"/>
            <a:ext cx="2622906" cy="367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2200" b="1" spc="7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Электроэнергия</a:t>
            </a:r>
            <a:r>
              <a:rPr lang="en-US" sz="2200" b="1" spc="7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ru-RU" sz="2200" b="1" spc="7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85021" y="2545763"/>
            <a:ext cx="286344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напряжение - 6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КВ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85021" y="2198533"/>
            <a:ext cx="2863443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3200" b="1" dirty="0" smtClean="0">
                <a:solidFill>
                  <a:srgbClr val="AE1233"/>
                </a:solidFill>
              </a:rPr>
              <a:t>16 </a:t>
            </a:r>
            <a:r>
              <a:rPr lang="ru-RU" sz="3200" b="1" dirty="0">
                <a:solidFill>
                  <a:srgbClr val="AE1233"/>
                </a:solidFill>
              </a:rPr>
              <a:t>МВт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57689" y="3316427"/>
            <a:ext cx="2622906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2200" b="1" spc="7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Водоснабжение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17152" y="4141363"/>
            <a:ext cx="2863443" cy="30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артезианские скважины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17152" y="3702996"/>
            <a:ext cx="2863443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3200" b="1" dirty="0">
                <a:solidFill>
                  <a:srgbClr val="AE1233"/>
                </a:solidFill>
              </a:rPr>
              <a:t>1200 м</a:t>
            </a:r>
            <a:r>
              <a:rPr lang="ru-RU" sz="3200" b="1" baseline="30000" dirty="0">
                <a:solidFill>
                  <a:srgbClr val="AE1233"/>
                </a:solidFill>
              </a:rPr>
              <a:t>3</a:t>
            </a:r>
            <a:r>
              <a:rPr lang="ru-RU" sz="3200" b="1" dirty="0">
                <a:solidFill>
                  <a:srgbClr val="AE1233"/>
                </a:solidFill>
              </a:rPr>
              <a:t>/</a:t>
            </a:r>
            <a:r>
              <a:rPr lang="ru-RU" sz="3200" b="1" dirty="0" err="1">
                <a:solidFill>
                  <a:srgbClr val="AE1233"/>
                </a:solidFill>
              </a:rPr>
              <a:t>сут</a:t>
            </a:r>
            <a:r>
              <a:rPr lang="ru-RU" sz="3200" b="1" dirty="0">
                <a:solidFill>
                  <a:srgbClr val="AE1233"/>
                </a:solidFill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108681" y="4833431"/>
            <a:ext cx="2622906" cy="369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2200" b="1" spc="7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Водоотведение</a:t>
            </a:r>
            <a:endParaRPr lang="ru-RU" sz="2200" b="1" spc="7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68144" y="5553499"/>
            <a:ext cx="286344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локальные очистные сооружения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868143" y="5171813"/>
            <a:ext cx="2863443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3200" b="1" dirty="0">
                <a:solidFill>
                  <a:srgbClr val="AE1233"/>
                </a:solidFill>
              </a:rPr>
              <a:t>600 м</a:t>
            </a:r>
            <a:r>
              <a:rPr lang="ru-RU" sz="3200" b="1" baseline="30000" dirty="0">
                <a:solidFill>
                  <a:srgbClr val="AE1233"/>
                </a:solidFill>
              </a:rPr>
              <a:t>3</a:t>
            </a:r>
            <a:r>
              <a:rPr lang="ru-RU" sz="3200" b="1" dirty="0">
                <a:solidFill>
                  <a:srgbClr val="AE1233"/>
                </a:solidFill>
              </a:rPr>
              <a:t>/</a:t>
            </a:r>
            <a:r>
              <a:rPr lang="ru-RU" sz="3200" b="1" dirty="0" err="1">
                <a:solidFill>
                  <a:srgbClr val="AE1233"/>
                </a:solidFill>
              </a:rPr>
              <a:t>сут</a:t>
            </a:r>
            <a:r>
              <a:rPr lang="ru-RU" sz="3200" b="1" dirty="0">
                <a:solidFill>
                  <a:srgbClr val="AE1233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829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1523</Words>
  <Application>Microsoft Office PowerPoint</Application>
  <PresentationFormat>Экран (4:3)</PresentationFormat>
  <Paragraphs>245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nata.fu</dc:creator>
  <cp:lastModifiedBy>Молокова Анастасия Юрьевна</cp:lastModifiedBy>
  <cp:revision>155</cp:revision>
  <dcterms:created xsi:type="dcterms:W3CDTF">2015-03-18T09:51:45Z</dcterms:created>
  <dcterms:modified xsi:type="dcterms:W3CDTF">2017-04-07T05:13:05Z</dcterms:modified>
</cp:coreProperties>
</file>